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57" r:id="rId5"/>
    <p:sldId id="266" r:id="rId6"/>
    <p:sldId id="258" r:id="rId7"/>
    <p:sldId id="259" r:id="rId8"/>
    <p:sldId id="260" r:id="rId9"/>
    <p:sldId id="261" r:id="rId10"/>
    <p:sldId id="263" r:id="rId11"/>
    <p:sldId id="267" r:id="rId12"/>
    <p:sldId id="268" r:id="rId13"/>
    <p:sldId id="269"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660"/>
  </p:normalViewPr>
  <p:slideViewPr>
    <p:cSldViewPr>
      <p:cViewPr varScale="1">
        <p:scale>
          <a:sx n="41" d="100"/>
          <a:sy n="41" d="100"/>
        </p:scale>
        <p:origin x="127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1815964594"/>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1476390319"/>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1711362"/>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3892289687"/>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86350981"/>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1322173034"/>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439428099"/>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3417545977"/>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992568076"/>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432205769"/>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289194338"/>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1435008237"/>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691585743"/>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3345513794"/>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924431805"/>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50528-59C6-4C99-9153-63F6867A5C0E}" type="datetimeFigureOut">
              <a:rPr lang="en-US" smtClean="0"/>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299F44-DAFF-454D-A6AB-9F0FBCC50B59}" type="slidenum">
              <a:rPr lang="en-US" smtClean="0"/>
              <a:t>‹#›</a:t>
            </a:fld>
            <a:endParaRPr lang="en-US" dirty="0"/>
          </a:p>
        </p:txBody>
      </p:sp>
    </p:spTree>
    <p:extLst>
      <p:ext uri="{BB962C8B-B14F-4D97-AF65-F5344CB8AC3E}">
        <p14:creationId xmlns:p14="http://schemas.microsoft.com/office/powerpoint/2010/main" val="1033194263"/>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450528-59C6-4C99-9153-63F6867A5C0E}" type="datetimeFigureOut">
              <a:rPr lang="en-US" smtClean="0"/>
              <a:t>6/27/2021</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299F44-DAFF-454D-A6AB-9F0FBCC50B59}" type="slidenum">
              <a:rPr lang="en-US" smtClean="0"/>
              <a:t>‹#›</a:t>
            </a:fld>
            <a:endParaRPr lang="en-US" dirty="0"/>
          </a:p>
        </p:txBody>
      </p:sp>
    </p:spTree>
    <p:extLst>
      <p:ext uri="{BB962C8B-B14F-4D97-AF65-F5344CB8AC3E}">
        <p14:creationId xmlns:p14="http://schemas.microsoft.com/office/powerpoint/2010/main" val="1232221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sharepoint.mdc.edu/north/committees/facc/SitePages/Home.aspx" TargetMode="External"/><Relationship Id="rId2" Type="http://schemas.openxmlformats.org/officeDocument/2006/relationships/hyperlink" Target="http://www.mdc.edu/afc/" TargetMode="External"/><Relationship Id="rId1" Type="http://schemas.openxmlformats.org/officeDocument/2006/relationships/slideLayout" Target="../slideLayouts/slideLayout6.xml"/><Relationship Id="rId5" Type="http://schemas.openxmlformats.org/officeDocument/2006/relationships/hyperlink" Target="https://mdc.blackboard.com/" TargetMode="External"/><Relationship Id="rId4" Type="http://schemas.openxmlformats.org/officeDocument/2006/relationships/hyperlink" Target="https://afcmdc.weebly.com/news--event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myafchome.org/afc-advocac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culca.org/"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AFC Yearbook Manual by criteria</a:t>
            </a:r>
            <a:endParaRPr lang="en-US" dirty="0"/>
          </a:p>
        </p:txBody>
      </p:sp>
      <p:sp>
        <p:nvSpPr>
          <p:cNvPr id="3" name="Content Placeholder 2"/>
          <p:cNvSpPr>
            <a:spLocks noGrp="1"/>
          </p:cNvSpPr>
          <p:nvPr>
            <p:ph idx="1"/>
          </p:nvPr>
        </p:nvSpPr>
        <p:spPr/>
        <p:txBody>
          <a:bodyPr>
            <a:normAutofit/>
          </a:bodyPr>
          <a:lstStyle/>
          <a:p>
            <a:r>
              <a:rPr lang="en-US" dirty="0" smtClean="0"/>
              <a:t>#1. Membership-For MEMBERSHIP </a:t>
            </a:r>
            <a:r>
              <a:rPr lang="en-US" dirty="0" smtClean="0"/>
              <a:t>UNLIMITED points </a:t>
            </a:r>
            <a:r>
              <a:rPr lang="en-US" dirty="0" smtClean="0"/>
              <a:t>“It Pays to Belong</a:t>
            </a:r>
            <a:r>
              <a:rPr lang="en-US" dirty="0" smtClean="0"/>
              <a:t>”</a:t>
            </a:r>
          </a:p>
          <a:p>
            <a:endParaRPr lang="en-US" dirty="0" smtClean="0"/>
          </a:p>
          <a:p>
            <a:r>
              <a:rPr lang="en-US" dirty="0" smtClean="0"/>
              <a:t>We </a:t>
            </a:r>
            <a:r>
              <a:rPr lang="en-US" dirty="0" smtClean="0"/>
              <a:t>can work on increasing our membership or just increasing the number of new members. Either way having more members yearly will help with this criteria.</a:t>
            </a:r>
          </a:p>
          <a:p>
            <a:r>
              <a:rPr lang="en-US" dirty="0" smtClean="0"/>
              <a:t>Remember that the period </a:t>
            </a:r>
            <a:r>
              <a:rPr lang="en-US" dirty="0" smtClean="0"/>
              <a:t>for the </a:t>
            </a:r>
            <a:r>
              <a:rPr lang="en-US" dirty="0" smtClean="0"/>
              <a:t>fiscal year </a:t>
            </a:r>
            <a:r>
              <a:rPr lang="en-US" dirty="0" smtClean="0"/>
              <a:t>is </a:t>
            </a:r>
          </a:p>
          <a:p>
            <a:r>
              <a:rPr lang="en-US" dirty="0" smtClean="0"/>
              <a:t>June-May.</a:t>
            </a:r>
            <a:endParaRPr lang="en-US" dirty="0" smtClean="0"/>
          </a:p>
          <a:p>
            <a:endParaRPr lang="en-US" dirty="0"/>
          </a:p>
        </p:txBody>
      </p:sp>
    </p:spTree>
    <p:extLst>
      <p:ext uri="{BB962C8B-B14F-4D97-AF65-F5344CB8AC3E}">
        <p14:creationId xmlns:p14="http://schemas.microsoft.com/office/powerpoint/2010/main" val="1098003115"/>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696200" cy="6172200"/>
          </a:xfrm>
        </p:spPr>
        <p:txBody>
          <a:bodyPr>
            <a:normAutofit fontScale="90000"/>
          </a:bodyPr>
          <a:lstStyle/>
          <a:p>
            <a:r>
              <a:rPr lang="en-US" sz="1800" dirty="0" smtClean="0">
                <a:solidFill>
                  <a:schemeClr val="tx1"/>
                </a:solidFill>
              </a:rPr>
              <a:t>#</a:t>
            </a:r>
            <a:r>
              <a:rPr lang="en-US" sz="1800" dirty="0" smtClean="0">
                <a:solidFill>
                  <a:schemeClr val="tx1"/>
                </a:solidFill>
              </a:rPr>
              <a:t>12.  </a:t>
            </a:r>
            <a:r>
              <a:rPr lang="en-US" sz="1800" dirty="0">
                <a:solidFill>
                  <a:schemeClr val="tx1"/>
                </a:solidFill>
              </a:rPr>
              <a:t>SOCIAL </a:t>
            </a:r>
            <a:r>
              <a:rPr lang="en-US" sz="1800" dirty="0" smtClean="0">
                <a:solidFill>
                  <a:schemeClr val="tx1"/>
                </a:solidFill>
              </a:rPr>
              <a:t>MEDIA for a Maximum of 30 </a:t>
            </a:r>
            <a:r>
              <a:rPr lang="en-US" sz="1800" dirty="0">
                <a:solidFill>
                  <a:schemeClr val="tx1"/>
                </a:solidFill>
              </a:rPr>
              <a:t>points</a:t>
            </a:r>
            <a:br>
              <a:rPr lang="en-US" sz="1800" dirty="0">
                <a:solidFill>
                  <a:schemeClr val="tx1"/>
                </a:solidFill>
              </a:rPr>
            </a:br>
            <a:r>
              <a:rPr lang="en-US" sz="1800" dirty="0">
                <a:solidFill>
                  <a:schemeClr val="tx1"/>
                </a:solidFill>
              </a:rPr>
              <a:t>Chapter must provide a screen print of </a:t>
            </a:r>
            <a:r>
              <a:rPr lang="en-US" sz="1800" dirty="0" smtClean="0">
                <a:solidFill>
                  <a:schemeClr val="tx1"/>
                </a:solidFill>
              </a:rPr>
              <a:t>Chapter Website</a:t>
            </a:r>
            <a:r>
              <a:rPr lang="en-US" sz="1800" dirty="0">
                <a:solidFill>
                  <a:schemeClr val="tx1"/>
                </a:solidFill>
              </a:rPr>
              <a:t>, Facebook page, Twitter page or other form of </a:t>
            </a:r>
            <a:r>
              <a:rPr lang="en-US" sz="1800" dirty="0" smtClean="0">
                <a:solidFill>
                  <a:schemeClr val="tx1"/>
                </a:solidFill>
              </a:rPr>
              <a:t>electronic social </a:t>
            </a:r>
            <a:r>
              <a:rPr lang="en-US" sz="1800" dirty="0">
                <a:solidFill>
                  <a:schemeClr val="tx1"/>
                </a:solidFill>
              </a:rPr>
              <a:t>media showing chapter information, membership recruitment information, minutes, upcoming events, etc. A college internal intranet is not considered social media.</a:t>
            </a:r>
            <a:br>
              <a:rPr lang="en-US" sz="1800" dirty="0">
                <a:solidFill>
                  <a:schemeClr val="tx1"/>
                </a:solidFill>
              </a:rPr>
            </a:br>
            <a:r>
              <a:rPr lang="en-US" sz="1800" dirty="0">
                <a:solidFill>
                  <a:schemeClr val="tx1"/>
                </a:solidFill>
              </a:rPr>
              <a:t>Chapter Website – 10 points</a:t>
            </a:r>
            <a:br>
              <a:rPr lang="en-US" sz="1800" dirty="0">
                <a:solidFill>
                  <a:schemeClr val="tx1"/>
                </a:solidFill>
              </a:rPr>
            </a:br>
            <a:r>
              <a:rPr lang="en-US" sz="1800" dirty="0">
                <a:solidFill>
                  <a:schemeClr val="tx1"/>
                </a:solidFill>
              </a:rPr>
              <a:t>Facebook Page – 10 points</a:t>
            </a:r>
            <a:br>
              <a:rPr lang="en-US" sz="1800" dirty="0">
                <a:solidFill>
                  <a:schemeClr val="tx1"/>
                </a:solidFill>
              </a:rPr>
            </a:br>
            <a:r>
              <a:rPr lang="en-US" sz="1800" dirty="0">
                <a:solidFill>
                  <a:schemeClr val="tx1"/>
                </a:solidFill>
              </a:rPr>
              <a:t>Other form of electronic social media – 10 </a:t>
            </a:r>
            <a:r>
              <a:rPr lang="en-US" sz="1800" dirty="0" smtClean="0">
                <a:solidFill>
                  <a:schemeClr val="tx1"/>
                </a:solidFill>
              </a:rPr>
              <a:t>points</a:t>
            </a:r>
            <a:br>
              <a:rPr lang="en-US" sz="1800" dirty="0" smtClean="0">
                <a:solidFill>
                  <a:schemeClr val="tx1"/>
                </a:solidFill>
              </a:rPr>
            </a:br>
            <a:r>
              <a:rPr lang="en-US" sz="1800" dirty="0" smtClean="0">
                <a:solidFill>
                  <a:schemeClr val="tx1"/>
                </a:solidFill>
              </a:rPr>
              <a:t>At present we have our </a:t>
            </a:r>
            <a:r>
              <a:rPr lang="en-US" sz="1800" dirty="0">
                <a:solidFill>
                  <a:schemeClr val="tx1"/>
                </a:solidFill>
              </a:rPr>
              <a:t>Chapter Website </a:t>
            </a:r>
            <a:r>
              <a:rPr lang="en-US" sz="1800" dirty="0" smtClean="0">
                <a:solidFill>
                  <a:schemeClr val="tx1"/>
                </a:solidFill>
              </a:rPr>
              <a:t>at </a:t>
            </a:r>
            <a:r>
              <a:rPr lang="en-US" sz="1800" dirty="0" smtClean="0">
                <a:solidFill>
                  <a:schemeClr val="tx1"/>
                </a:solidFill>
                <a:hlinkClick r:id="rId2"/>
              </a:rPr>
              <a:t>http</a:t>
            </a:r>
            <a:r>
              <a:rPr lang="en-US" sz="1800" dirty="0">
                <a:solidFill>
                  <a:schemeClr val="tx1"/>
                </a:solidFill>
                <a:hlinkClick r:id="rId2"/>
              </a:rPr>
              <a:t>://</a:t>
            </a:r>
            <a:r>
              <a:rPr lang="en-US" sz="1800" dirty="0" smtClean="0">
                <a:solidFill>
                  <a:schemeClr val="tx1"/>
                </a:solidFill>
                <a:hlinkClick r:id="rId2"/>
              </a:rPr>
              <a:t>www.mdc.edu/afc/</a:t>
            </a:r>
            <a:r>
              <a:rPr lang="en-US" sz="1800" dirty="0" smtClean="0">
                <a:solidFill>
                  <a:schemeClr val="tx1"/>
                </a:solidFill>
              </a:rPr>
              <a:t> </a:t>
            </a:r>
            <a:r>
              <a:rPr lang="en-US" sz="1800" dirty="0" smtClean="0">
                <a:solidFill>
                  <a:schemeClr val="tx1"/>
                </a:solidFill>
              </a:rPr>
              <a:t/>
            </a:r>
            <a:br>
              <a:rPr lang="en-US" sz="1800" dirty="0" smtClean="0">
                <a:solidFill>
                  <a:schemeClr val="tx1"/>
                </a:solidFill>
              </a:rPr>
            </a:br>
            <a:r>
              <a:rPr lang="en-US" sz="1800" dirty="0" smtClean="0">
                <a:solidFill>
                  <a:schemeClr val="tx1"/>
                </a:solidFill>
              </a:rPr>
              <a:t>Other form </a:t>
            </a:r>
            <a:r>
              <a:rPr lang="en-US" sz="1800" dirty="0">
                <a:solidFill>
                  <a:schemeClr val="tx1"/>
                </a:solidFill>
              </a:rPr>
              <a:t>SharePoint site </a:t>
            </a:r>
            <a:r>
              <a:rPr lang="en-US" sz="1800" u="sng" dirty="0">
                <a:hlinkClick r:id="rId3"/>
              </a:rPr>
              <a:t>https://sharepoint.mdc.edu/north/committees/facc/SitePages/Home.aspx</a:t>
            </a:r>
            <a:r>
              <a:rPr lang="en-US" sz="1800" dirty="0" smtClean="0">
                <a:solidFill>
                  <a:schemeClr val="tx1"/>
                </a:solidFill>
              </a:rPr>
              <a:t> </a:t>
            </a:r>
            <a:r>
              <a:rPr lang="en-US" sz="1800" dirty="0" smtClean="0">
                <a:solidFill>
                  <a:schemeClr val="tx1"/>
                </a:solidFill>
              </a:rPr>
              <a:t/>
            </a:r>
            <a:br>
              <a:rPr lang="en-US" sz="1800" dirty="0" smtClean="0">
                <a:solidFill>
                  <a:schemeClr val="tx1"/>
                </a:solidFill>
              </a:rPr>
            </a:br>
            <a:r>
              <a:rPr lang="en-US" sz="1800" dirty="0" smtClean="0">
                <a:solidFill>
                  <a:schemeClr val="tx1"/>
                </a:solidFill>
              </a:rPr>
              <a:t>and we are working on establishing our AFC Facebook with </a:t>
            </a:r>
            <a:r>
              <a:rPr lang="en-US" sz="1800" dirty="0" smtClean="0">
                <a:solidFill>
                  <a:schemeClr val="tx1"/>
                </a:solidFill>
              </a:rPr>
              <a:t>MDC and private</a:t>
            </a:r>
            <a:r>
              <a:rPr lang="en-US" sz="1800" dirty="0">
                <a:solidFill>
                  <a:schemeClr val="tx1"/>
                </a:solidFill>
              </a:rPr>
              <a:t/>
            </a:r>
            <a:br>
              <a:rPr lang="en-US" sz="1800" dirty="0">
                <a:solidFill>
                  <a:schemeClr val="tx1"/>
                </a:solidFill>
              </a:rPr>
            </a:br>
            <a:r>
              <a:rPr lang="en-US" sz="1800" b="1" u="sng" dirty="0">
                <a:hlinkClick r:id="rId4"/>
              </a:rPr>
              <a:t>https://afcmdc.weebly.com/news--</a:t>
            </a:r>
            <a:r>
              <a:rPr lang="en-US" sz="1800" b="1" u="sng" dirty="0" smtClean="0">
                <a:hlinkClick r:id="rId4"/>
              </a:rPr>
              <a:t>events.html</a:t>
            </a:r>
            <a:r>
              <a:rPr lang="en-US" sz="1800" b="1" u="sng" dirty="0" smtClean="0"/>
              <a:t/>
            </a:r>
            <a:br>
              <a:rPr lang="en-US" sz="1800" b="1" u="sng" dirty="0" smtClean="0"/>
            </a:br>
            <a:r>
              <a:rPr lang="en-US" sz="1800" b="1" u="sng" dirty="0" smtClean="0"/>
              <a:t/>
            </a:r>
            <a:br>
              <a:rPr lang="en-US" sz="1800" b="1" u="sng" dirty="0" smtClean="0"/>
            </a:br>
            <a:r>
              <a:rPr lang="en-US" sz="1800" u="sng" dirty="0">
                <a:hlinkClick r:id="rId5"/>
              </a:rPr>
              <a:t>https://mdc.blackboard.com</a:t>
            </a:r>
            <a:r>
              <a:rPr lang="en-US" sz="1800" u="sng" dirty="0" smtClean="0">
                <a:hlinkClick r:id="rId5"/>
              </a:rPr>
              <a:t>/</a:t>
            </a:r>
            <a:r>
              <a:rPr lang="en-US" sz="1800" u="sng" dirty="0" smtClean="0"/>
              <a:t/>
            </a:r>
            <a:br>
              <a:rPr lang="en-US" sz="1800" u="sng" dirty="0" smtClean="0"/>
            </a:br>
            <a:r>
              <a:rPr lang="en-US" sz="1800" u="sng" dirty="0"/>
              <a:t/>
            </a:r>
            <a:br>
              <a:rPr lang="en-US" sz="1800" u="sng" dirty="0"/>
            </a:br>
            <a:r>
              <a:rPr lang="en-US" sz="1800" u="sng" dirty="0" smtClean="0"/>
              <a:t>Instagram</a:t>
            </a:r>
            <a:br>
              <a:rPr lang="en-US" sz="1800" u="sng" dirty="0" smtClean="0"/>
            </a:br>
            <a:r>
              <a:rPr lang="en-US" sz="1800" u="sng" dirty="0"/>
              <a:t/>
            </a:r>
            <a:br>
              <a:rPr lang="en-US" sz="1800" u="sng" dirty="0"/>
            </a:br>
            <a:r>
              <a:rPr lang="en-US" sz="1800" u="sng" dirty="0" err="1" smtClean="0"/>
              <a:t>What’sApp</a:t>
            </a:r>
            <a:r>
              <a:rPr lang="en-US" sz="1800" u="sng" dirty="0" smtClean="0"/>
              <a:t/>
            </a:r>
            <a:br>
              <a:rPr lang="en-US" sz="1800" u="sng" dirty="0" smtClean="0"/>
            </a:br>
            <a:r>
              <a:rPr lang="en-US" sz="1800" u="sng" dirty="0"/>
              <a:t/>
            </a:r>
            <a:br>
              <a:rPr lang="en-US" sz="1800" u="sng" dirty="0"/>
            </a:br>
            <a:r>
              <a:rPr lang="en-US" sz="1800" u="sng" dirty="0" smtClean="0"/>
              <a:t>Slack</a:t>
            </a:r>
            <a:br>
              <a:rPr lang="en-US" sz="1800" u="sng" dirty="0" smtClean="0"/>
            </a:br>
            <a:r>
              <a:rPr lang="en-US" sz="1800" u="sng" dirty="0" smtClean="0"/>
              <a:t/>
            </a:r>
            <a:br>
              <a:rPr lang="en-US" sz="1800" u="sng" dirty="0" smtClean="0"/>
            </a:br>
            <a:r>
              <a:rPr lang="en-US" sz="1800" u="sng" dirty="0" smtClean="0"/>
              <a:t>LinkedIn </a:t>
            </a:r>
            <a:r>
              <a:rPr lang="en-US" sz="1800" u="sng" dirty="0"/>
              <a:t/>
            </a:r>
            <a:br>
              <a:rPr lang="en-US" sz="1800" u="sng" dirty="0"/>
            </a:br>
            <a:r>
              <a:rPr lang="en-US" sz="1800" u="sng" dirty="0" smtClean="0"/>
              <a:t/>
            </a:r>
            <a:br>
              <a:rPr lang="en-US" sz="1800" u="sng" dirty="0" smtClean="0"/>
            </a:br>
            <a:r>
              <a:rPr lang="en-US" sz="1800" u="sng" dirty="0" smtClean="0"/>
              <a:t>Other</a:t>
            </a:r>
            <a:endParaRPr lang="en-US" sz="1800" dirty="0">
              <a:solidFill>
                <a:schemeClr val="tx1"/>
              </a:solidFill>
            </a:endParaRPr>
          </a:p>
        </p:txBody>
      </p:sp>
    </p:spTree>
    <p:extLst>
      <p:ext uri="{BB962C8B-B14F-4D97-AF65-F5344CB8AC3E}">
        <p14:creationId xmlns:p14="http://schemas.microsoft.com/office/powerpoint/2010/main" val="4066262058"/>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62000"/>
            <a:ext cx="6705600" cy="5632311"/>
          </a:xfrm>
          <a:prstGeom prst="rect">
            <a:avLst/>
          </a:prstGeom>
        </p:spPr>
        <p:txBody>
          <a:bodyPr wrap="square">
            <a:spAutoFit/>
          </a:bodyPr>
          <a:lstStyle/>
          <a:p>
            <a:r>
              <a:rPr lang="en-US" b="1" dirty="0" smtClean="0"/>
              <a:t>13. </a:t>
            </a:r>
            <a:r>
              <a:rPr lang="en-US" b="1" dirty="0"/>
              <a:t>CERTIFIED COLLEGE PROFESSIONAL (CCP) </a:t>
            </a:r>
            <a:r>
              <a:rPr lang="en-US" b="1" dirty="0" smtClean="0"/>
              <a:t>PROGRAM Unlimited points - more participants to max points.</a:t>
            </a:r>
          </a:p>
          <a:p>
            <a:r>
              <a:rPr lang="en-US" b="1" dirty="0" smtClean="0"/>
              <a:t> </a:t>
            </a:r>
            <a:r>
              <a:rPr lang="en-US" b="1" dirty="0"/>
              <a:t>Chapter must provide name(s) of CCP candidates(s) as of May 31. Chapters must provide documentation for each session that a candidate participated, i.e., certificates of completion, and proof of graduation from the AFC state office.</a:t>
            </a:r>
            <a:br>
              <a:rPr lang="en-US" b="1" dirty="0"/>
            </a:br>
            <a:r>
              <a:rPr lang="en-US" b="1" dirty="0"/>
              <a:t>CCP sessions completed – 5 points per participant</a:t>
            </a:r>
            <a:br>
              <a:rPr lang="en-US" b="1" dirty="0"/>
            </a:br>
            <a:r>
              <a:rPr lang="en-US" b="1" dirty="0"/>
              <a:t>Graduation from program – 5 points per </a:t>
            </a:r>
            <a:r>
              <a:rPr lang="en-US" b="1" dirty="0" smtClean="0"/>
              <a:t>participant</a:t>
            </a:r>
          </a:p>
          <a:p>
            <a:r>
              <a:rPr lang="en-US" b="1" dirty="0" smtClean="0"/>
              <a:t>A recruiting and retention campaign should be implemented with current information and the importance of belonging to the CCP PROGRAM and the merits the Chapter attains.</a:t>
            </a:r>
          </a:p>
          <a:p>
            <a:r>
              <a:rPr lang="en-US" b="1" dirty="0" smtClean="0"/>
              <a:t>See AFC Website tab under the CCP Program information</a:t>
            </a:r>
          </a:p>
          <a:p>
            <a:r>
              <a:rPr lang="en-US" b="1" dirty="0" smtClean="0"/>
              <a:t>Multiple chances to participate in the program during conferences and online.</a:t>
            </a:r>
          </a:p>
          <a:p>
            <a:r>
              <a:rPr lang="en-US" b="1" dirty="0" smtClean="0"/>
              <a:t>Testimonials of past CCP Graduates, Workshops on what it means and what is needed, scholarship support, etc.</a:t>
            </a:r>
          </a:p>
          <a:p>
            <a:r>
              <a:rPr lang="en-US" b="1" dirty="0" smtClean="0"/>
              <a:t>Look into what other Chapters are doing to successfully participate on the CCP Program and earn the points for the Yearbook.</a:t>
            </a:r>
            <a:endParaRPr lang="en-US" dirty="0"/>
          </a:p>
        </p:txBody>
      </p:sp>
    </p:spTree>
    <p:extLst>
      <p:ext uri="{BB962C8B-B14F-4D97-AF65-F5344CB8AC3E}">
        <p14:creationId xmlns:p14="http://schemas.microsoft.com/office/powerpoint/2010/main" val="2168357739"/>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7772400" cy="4247317"/>
          </a:xfrm>
          <a:prstGeom prst="rect">
            <a:avLst/>
          </a:prstGeom>
        </p:spPr>
        <p:txBody>
          <a:bodyPr wrap="square">
            <a:spAutoFit/>
          </a:bodyPr>
          <a:lstStyle/>
          <a:p>
            <a:r>
              <a:rPr lang="en-US" dirty="0"/>
              <a:t>#14.  PUBLICIZING CHAPTER </a:t>
            </a:r>
            <a:r>
              <a:rPr lang="en-US" dirty="0" smtClean="0"/>
              <a:t>ACTIVITIES  for </a:t>
            </a:r>
            <a:r>
              <a:rPr lang="en-US" dirty="0"/>
              <a:t>Maximum of 10 points </a:t>
            </a:r>
            <a:br>
              <a:rPr lang="en-US" dirty="0"/>
            </a:br>
            <a:r>
              <a:rPr lang="en-US" dirty="0"/>
              <a:t>Submit copy of article published in/submitted to Current, any article published in other publication or day, date, and station for radio or TV appearance. Only print, radio or television press/advertising will be accepted.  Internal announcements and email announcements are not considered in this category. Must be an AFC Chapter activity.</a:t>
            </a:r>
            <a:br>
              <a:rPr lang="en-US" dirty="0"/>
            </a:br>
            <a:r>
              <a:rPr lang="en-US" dirty="0"/>
              <a:t>Each article submitted – 2 points each (Maximum 10 points)</a:t>
            </a:r>
            <a:br>
              <a:rPr lang="en-US" dirty="0"/>
            </a:br>
            <a:r>
              <a:rPr lang="en-US" dirty="0"/>
              <a:t>We are looking for articles in our newspaper The Reporter, News &amp; Events, The College Forum, </a:t>
            </a:r>
            <a:r>
              <a:rPr lang="en-US" dirty="0" smtClean="0"/>
              <a:t>The Miami Herald, The New Times, AFC Current, AFC Newsletter, etc</a:t>
            </a:r>
            <a:r>
              <a:rPr lang="en-US" dirty="0"/>
              <a:t>. </a:t>
            </a:r>
            <a:endParaRPr lang="en-US" dirty="0" smtClean="0"/>
          </a:p>
          <a:p>
            <a:r>
              <a:rPr lang="en-US" dirty="0" smtClean="0"/>
              <a:t>It is going to have a digital component, but we are looking for both editions like articles in magazines, reviews, and newspapers.</a:t>
            </a:r>
          </a:p>
          <a:p>
            <a:r>
              <a:rPr lang="en-US" dirty="0" smtClean="0"/>
              <a:t>Podcasts based on the published media are duly represented</a:t>
            </a:r>
          </a:p>
          <a:p>
            <a:r>
              <a:rPr lang="en-US" dirty="0"/>
              <a:t/>
            </a:r>
            <a:br>
              <a:rPr lang="en-US" dirty="0"/>
            </a:br>
            <a:endParaRPr lang="en-US" dirty="0"/>
          </a:p>
        </p:txBody>
      </p:sp>
    </p:spTree>
    <p:extLst>
      <p:ext uri="{BB962C8B-B14F-4D97-AF65-F5344CB8AC3E}">
        <p14:creationId xmlns:p14="http://schemas.microsoft.com/office/powerpoint/2010/main" val="469103972"/>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7696200" cy="5281702"/>
          </a:xfrm>
          <a:prstGeom prst="rect">
            <a:avLst/>
          </a:prstGeom>
        </p:spPr>
        <p:txBody>
          <a:bodyPr wrap="square">
            <a:spAutoFit/>
          </a:bodyPr>
          <a:lstStyle/>
          <a:p>
            <a:r>
              <a:rPr lang="en-US" b="1" dirty="0" smtClean="0"/>
              <a:t>#</a:t>
            </a:r>
            <a:r>
              <a:rPr lang="en-US" b="1" dirty="0"/>
              <a:t>15.  CHAPTER ORGANIZATION for a Maximum of 15 points</a:t>
            </a:r>
            <a:br>
              <a:rPr lang="en-US" b="1" dirty="0"/>
            </a:br>
            <a:r>
              <a:rPr lang="en-US" b="1" dirty="0"/>
              <a:t>Copy of Bylaws showing </a:t>
            </a:r>
            <a:r>
              <a:rPr lang="en-US" b="1" dirty="0">
                <a:solidFill>
                  <a:schemeClr val="accent5"/>
                </a:solidFill>
              </a:rPr>
              <a:t>reviewed/revised</a:t>
            </a:r>
            <a:r>
              <a:rPr lang="en-US" b="1" dirty="0"/>
              <a:t> annually by the Chapter Executive Board or the Chapter membership – 5 points</a:t>
            </a:r>
            <a:br>
              <a:rPr lang="en-US" b="1" dirty="0"/>
            </a:br>
            <a:r>
              <a:rPr lang="en-US" b="1" dirty="0"/>
              <a:t>Copies of minutes from Chapter Officer meetings- 5 points</a:t>
            </a:r>
            <a:br>
              <a:rPr lang="en-US" b="1" dirty="0"/>
            </a:br>
            <a:r>
              <a:rPr lang="en-US" b="1" dirty="0"/>
              <a:t>Copies of minutes from Chapter member meetings - 5 points</a:t>
            </a:r>
            <a:br>
              <a:rPr lang="en-US" b="1" dirty="0"/>
            </a:br>
            <a:r>
              <a:rPr lang="en-US" b="1" dirty="0"/>
              <a:t>Remember to always revised the Bylaws and keep copies of the agenda and minutes in our SharePoint </a:t>
            </a:r>
            <a:r>
              <a:rPr lang="en-US" b="1" dirty="0" smtClean="0"/>
              <a:t>or depository for </a:t>
            </a:r>
            <a:r>
              <a:rPr lang="en-US" b="1" dirty="0"/>
              <a:t>easy </a:t>
            </a:r>
            <a:r>
              <a:rPr lang="en-US" b="1" dirty="0" smtClean="0"/>
              <a:t>access</a:t>
            </a:r>
          </a:p>
          <a:p>
            <a:endParaRPr lang="en-US" b="1" dirty="0" smtClean="0"/>
          </a:p>
          <a:p>
            <a:r>
              <a:rPr lang="en-US" b="1" dirty="0" smtClean="0"/>
              <a:t>CHECKLIST:</a:t>
            </a:r>
          </a:p>
          <a:p>
            <a:pPr marL="342900" marR="0" lvl="0" indent="-342900" algn="just">
              <a:lnSpc>
                <a:spcPct val="107000"/>
              </a:lnSpc>
              <a:spcBef>
                <a:spcPts val="170"/>
              </a:spcBef>
              <a:spcAft>
                <a:spcPts val="80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Chapter By-laws: </a:t>
            </a:r>
            <a:r>
              <a:rPr lang="en-US" u="sng" dirty="0">
                <a:latin typeface="Arial" panose="020B0604020202020204" pitchFamily="34" charset="0"/>
                <a:ea typeface="Calibri" panose="020F0502020204030204" pitchFamily="34" charset="0"/>
                <a:cs typeface="Times New Roman" panose="02020603050405020304" pitchFamily="18" charset="0"/>
              </a:rPr>
              <a:t>Reviewed May </a:t>
            </a:r>
            <a:r>
              <a:rPr lang="en-US" u="sng" dirty="0" smtClean="0">
                <a:latin typeface="Arial" panose="020B0604020202020204" pitchFamily="34" charset="0"/>
                <a:ea typeface="Calibri" panose="020F0502020204030204" pitchFamily="34" charset="0"/>
                <a:cs typeface="Times New Roman" panose="02020603050405020304" pitchFamily="18" charset="0"/>
              </a:rPr>
              <a:t>31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170"/>
              </a:spcBef>
              <a:spcAft>
                <a:spcPts val="80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M</a:t>
            </a:r>
            <a:r>
              <a:rPr lang="en-US" spc="-10" dirty="0">
                <a:latin typeface="Arial" panose="020B0604020202020204" pitchFamily="34" charset="0"/>
                <a:ea typeface="Calibri" panose="020F0502020204030204" pitchFamily="34" charset="0"/>
                <a:cs typeface="Times New Roman" panose="02020603050405020304" pitchFamily="18" charset="0"/>
              </a:rPr>
              <a:t>i</a:t>
            </a:r>
            <a:r>
              <a:rPr lang="en-US" spc="5" dirty="0">
                <a:latin typeface="Arial" panose="020B0604020202020204" pitchFamily="34" charset="0"/>
                <a:ea typeface="Calibri" panose="020F0502020204030204" pitchFamily="34" charset="0"/>
                <a:cs typeface="Times New Roman" panose="02020603050405020304" pitchFamily="18" charset="0"/>
              </a:rPr>
              <a:t>nu</a:t>
            </a:r>
            <a:r>
              <a:rPr lang="en-US" spc="-10" dirty="0">
                <a:latin typeface="Arial" panose="020B0604020202020204" pitchFamily="34" charset="0"/>
                <a:ea typeface="Calibri" panose="020F0502020204030204" pitchFamily="34" charset="0"/>
                <a:cs typeface="Times New Roman" panose="02020603050405020304" pitchFamily="18" charset="0"/>
              </a:rPr>
              <a:t>t</a:t>
            </a:r>
            <a:r>
              <a:rPr lang="en-US" dirty="0">
                <a:latin typeface="Arial" panose="020B0604020202020204" pitchFamily="34" charset="0"/>
                <a:ea typeface="Calibri" panose="020F0502020204030204" pitchFamily="34" charset="0"/>
                <a:cs typeface="Times New Roman" panose="02020603050405020304" pitchFamily="18" charset="0"/>
              </a:rPr>
              <a:t>es fr</a:t>
            </a:r>
            <a:r>
              <a:rPr lang="en-US" spc="5" dirty="0">
                <a:latin typeface="Arial" panose="020B0604020202020204" pitchFamily="34" charset="0"/>
                <a:ea typeface="Calibri" panose="020F0502020204030204" pitchFamily="34" charset="0"/>
                <a:cs typeface="Times New Roman" panose="02020603050405020304" pitchFamily="18" charset="0"/>
              </a:rPr>
              <a:t>o</a:t>
            </a:r>
            <a:r>
              <a:rPr lang="en-US" dirty="0">
                <a:latin typeface="Arial" panose="020B0604020202020204" pitchFamily="34" charset="0"/>
                <a:ea typeface="Calibri" panose="020F0502020204030204" pitchFamily="34" charset="0"/>
                <a:cs typeface="Times New Roman" panose="02020603050405020304" pitchFamily="18" charset="0"/>
              </a:rPr>
              <a:t>m</a:t>
            </a:r>
            <a:r>
              <a:rPr lang="en-US" spc="-20" dirty="0">
                <a:latin typeface="Arial" panose="020B0604020202020204" pitchFamily="34" charset="0"/>
                <a:ea typeface="Calibri" panose="020F0502020204030204" pitchFamily="34" charset="0"/>
                <a:cs typeface="Times New Roman" panose="02020603050405020304" pitchFamily="18" charset="0"/>
              </a:rPr>
              <a:t> </a:t>
            </a:r>
            <a:r>
              <a:rPr lang="en-US" dirty="0">
                <a:latin typeface="Arial" panose="020B0604020202020204" pitchFamily="34" charset="0"/>
                <a:ea typeface="Calibri" panose="020F0502020204030204" pitchFamily="34" charset="0"/>
                <a:cs typeface="Times New Roman" panose="02020603050405020304" pitchFamily="18" charset="0"/>
              </a:rPr>
              <a:t>Chapt</a:t>
            </a:r>
            <a:r>
              <a:rPr lang="en-US" spc="-5" dirty="0">
                <a:latin typeface="Arial" panose="020B0604020202020204" pitchFamily="34" charset="0"/>
                <a:ea typeface="Calibri" panose="020F0502020204030204" pitchFamily="34" charset="0"/>
                <a:cs typeface="Times New Roman" panose="02020603050405020304" pitchFamily="18" charset="0"/>
              </a:rPr>
              <a:t>e</a:t>
            </a:r>
            <a:r>
              <a:rPr lang="en-US" dirty="0">
                <a:latin typeface="Arial" panose="020B0604020202020204" pitchFamily="34" charset="0"/>
                <a:ea typeface="Calibri" panose="020F0502020204030204" pitchFamily="34" charset="0"/>
                <a:cs typeface="Times New Roman" panose="02020603050405020304" pitchFamily="18" charset="0"/>
              </a:rPr>
              <a:t>r Offic</a:t>
            </a:r>
            <a:r>
              <a:rPr lang="en-US" spc="-5" dirty="0">
                <a:latin typeface="Arial" panose="020B0604020202020204" pitchFamily="34" charset="0"/>
                <a:ea typeface="Calibri" panose="020F0502020204030204" pitchFamily="34" charset="0"/>
                <a:cs typeface="Times New Roman" panose="02020603050405020304" pitchFamily="18" charset="0"/>
              </a:rPr>
              <a:t>e</a:t>
            </a:r>
            <a:r>
              <a:rPr lang="en-US" dirty="0">
                <a:latin typeface="Arial" panose="020B0604020202020204" pitchFamily="34" charset="0"/>
                <a:ea typeface="Calibri" panose="020F0502020204030204" pitchFamily="34" charset="0"/>
                <a:cs typeface="Times New Roman" panose="02020603050405020304" pitchFamily="18" charset="0"/>
              </a:rPr>
              <a:t>r </a:t>
            </a:r>
            <a:r>
              <a:rPr lang="en-US" spc="-10" dirty="0">
                <a:latin typeface="Arial" panose="020B0604020202020204" pitchFamily="34" charset="0"/>
                <a:ea typeface="Calibri" panose="020F0502020204030204" pitchFamily="34" charset="0"/>
                <a:cs typeface="Times New Roman" panose="02020603050405020304" pitchFamily="18" charset="0"/>
              </a:rPr>
              <a:t>Meetings</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u="sng" dirty="0">
                <a:latin typeface="Arial" panose="020B0604020202020204" pitchFamily="34" charset="0"/>
                <a:ea typeface="Calibri" panose="020F0502020204030204" pitchFamily="34" charset="0"/>
                <a:cs typeface="Times New Roman" panose="02020603050405020304" pitchFamily="18" charset="0"/>
              </a:rPr>
              <a:t>AFC Executive Board Meetings </a:t>
            </a:r>
            <a:r>
              <a:rPr lang="en-US" u="sng" dirty="0" smtClean="0">
                <a:latin typeface="Arial" panose="020B0604020202020204" pitchFamily="34" charset="0"/>
                <a:ea typeface="Calibri" panose="020F0502020204030204" pitchFamily="34" charset="0"/>
                <a:cs typeface="Times New Roman" panose="02020603050405020304" pitchFamily="18" charset="0"/>
              </a:rPr>
              <a:t>Virtual or face-to-face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170"/>
              </a:spcBef>
              <a:spcAft>
                <a:spcPts val="80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Minutes</a:t>
            </a:r>
            <a:r>
              <a:rPr lang="en-US" spc="-10" dirty="0">
                <a:latin typeface="Arial" panose="020B0604020202020204" pitchFamily="34" charset="0"/>
                <a:ea typeface="Calibri" panose="020F0502020204030204" pitchFamily="34" charset="0"/>
                <a:cs typeface="Times New Roman" panose="02020603050405020304" pitchFamily="18" charset="0"/>
              </a:rPr>
              <a:t> </a:t>
            </a:r>
            <a:r>
              <a:rPr lang="en-US" dirty="0">
                <a:latin typeface="Arial" panose="020B0604020202020204" pitchFamily="34" charset="0"/>
                <a:ea typeface="Calibri" panose="020F0502020204030204" pitchFamily="34" charset="0"/>
                <a:cs typeface="Times New Roman" panose="02020603050405020304" pitchFamily="18" charset="0"/>
              </a:rPr>
              <a:t>from</a:t>
            </a:r>
            <a:r>
              <a:rPr lang="en-US" spc="-10" dirty="0">
                <a:latin typeface="Arial" panose="020B0604020202020204" pitchFamily="34" charset="0"/>
                <a:ea typeface="Calibri" panose="020F0502020204030204" pitchFamily="34" charset="0"/>
                <a:cs typeface="Times New Roman" panose="02020603050405020304" pitchFamily="18" charset="0"/>
              </a:rPr>
              <a:t> </a:t>
            </a:r>
            <a:r>
              <a:rPr lang="en-US" dirty="0">
                <a:latin typeface="Arial" panose="020B0604020202020204" pitchFamily="34" charset="0"/>
                <a:ea typeface="Calibri" panose="020F0502020204030204" pitchFamily="34" charset="0"/>
                <a:cs typeface="Times New Roman" panose="02020603050405020304" pitchFamily="18" charset="0"/>
              </a:rPr>
              <a:t>Chapter </a:t>
            </a:r>
            <a:r>
              <a:rPr lang="en-US" spc="-10" dirty="0">
                <a:latin typeface="Arial" panose="020B0604020202020204" pitchFamily="34" charset="0"/>
                <a:ea typeface="Calibri" panose="020F0502020204030204" pitchFamily="34" charset="0"/>
                <a:cs typeface="Times New Roman" panose="02020603050405020304" pitchFamily="18" charset="0"/>
              </a:rPr>
              <a:t>m</a:t>
            </a:r>
            <a:r>
              <a:rPr lang="en-US" spc="5" dirty="0">
                <a:latin typeface="Arial" panose="020B0604020202020204" pitchFamily="34" charset="0"/>
                <a:ea typeface="Calibri" panose="020F0502020204030204" pitchFamily="34" charset="0"/>
                <a:cs typeface="Times New Roman" panose="02020603050405020304" pitchFamily="18" charset="0"/>
              </a:rPr>
              <a:t>e</a:t>
            </a:r>
            <a:r>
              <a:rPr lang="en-US" spc="-10" dirty="0">
                <a:latin typeface="Arial" panose="020B0604020202020204" pitchFamily="34" charset="0"/>
                <a:ea typeface="Calibri" panose="020F0502020204030204" pitchFamily="34" charset="0"/>
                <a:cs typeface="Times New Roman" panose="02020603050405020304" pitchFamily="18" charset="0"/>
              </a:rPr>
              <a:t>m</a:t>
            </a:r>
            <a:r>
              <a:rPr lang="en-US" spc="5" dirty="0">
                <a:latin typeface="Arial" panose="020B0604020202020204" pitchFamily="34" charset="0"/>
                <a:ea typeface="Calibri" panose="020F0502020204030204" pitchFamily="34" charset="0"/>
                <a:cs typeface="Times New Roman" panose="02020603050405020304" pitchFamily="18" charset="0"/>
              </a:rPr>
              <a:t>b</a:t>
            </a:r>
            <a:r>
              <a:rPr lang="en-US" dirty="0">
                <a:latin typeface="Arial" panose="020B0604020202020204" pitchFamily="34" charset="0"/>
                <a:ea typeface="Calibri" panose="020F0502020204030204" pitchFamily="34" charset="0"/>
                <a:cs typeface="Times New Roman" panose="02020603050405020304" pitchFamily="18" charset="0"/>
              </a:rPr>
              <a:t>er</a:t>
            </a:r>
            <a:r>
              <a:rPr lang="en-US" spc="-5" dirty="0">
                <a:latin typeface="Arial" panose="020B0604020202020204" pitchFamily="34" charset="0"/>
                <a:ea typeface="Calibri" panose="020F0502020204030204" pitchFamily="34" charset="0"/>
                <a:cs typeface="Times New Roman" panose="02020603050405020304" pitchFamily="18" charset="0"/>
              </a:rPr>
              <a:t> </a:t>
            </a:r>
            <a:r>
              <a:rPr lang="en-US" dirty="0">
                <a:latin typeface="Arial" panose="020B0604020202020204" pitchFamily="34" charset="0"/>
                <a:ea typeface="Calibri" panose="020F0502020204030204" pitchFamily="34" charset="0"/>
                <a:cs typeface="Times New Roman" panose="02020603050405020304" pitchFamily="18" charset="0"/>
              </a:rPr>
              <a:t>meetings: </a:t>
            </a:r>
            <a:r>
              <a:rPr lang="en-US" u="sng" dirty="0">
                <a:latin typeface="Arial" panose="020B0604020202020204" pitchFamily="34" charset="0"/>
                <a:ea typeface="Calibri" panose="020F0502020204030204" pitchFamily="34" charset="0"/>
                <a:cs typeface="Times New Roman" panose="02020603050405020304" pitchFamily="18" charset="0"/>
              </a:rPr>
              <a:t>AFC Meetings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170"/>
              </a:spcBef>
              <a:spcAft>
                <a:spcPts val="80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Strategic Plan</a:t>
            </a:r>
            <a:r>
              <a:rPr lang="en-US" b="1" dirty="0">
                <a:latin typeface="Arial" panose="020B0604020202020204" pitchFamily="34" charset="0"/>
                <a:ea typeface="Calibri" panose="020F0502020204030204" pitchFamily="34" charset="0"/>
                <a:cs typeface="Times New Roman" panose="02020603050405020304" pitchFamily="18" charset="0"/>
              </a:rPr>
              <a:t>: </a:t>
            </a:r>
            <a:r>
              <a:rPr lang="en-US" u="sng" dirty="0">
                <a:latin typeface="Arial" panose="020B0604020202020204" pitchFamily="34" charset="0"/>
                <a:ea typeface="Calibri" panose="020F0502020204030204" pitchFamily="34" charset="0"/>
                <a:cs typeface="Times New Roman" panose="02020603050405020304" pitchFamily="18" charset="0"/>
              </a:rPr>
              <a:t>AFC Operational Plans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170"/>
              </a:spcBef>
              <a:spcAft>
                <a:spcPts val="800"/>
              </a:spcAft>
              <a:buFont typeface="+mj-lt"/>
              <a:buAutoNum type="arabicPeriod"/>
            </a:pPr>
            <a:r>
              <a:rPr lang="en-US" u="sng" dirty="0" smtClean="0">
                <a:latin typeface="Arial" panose="020B0604020202020204" pitchFamily="34" charset="0"/>
                <a:ea typeface="Calibri" panose="020F0502020204030204" pitchFamily="34" charset="0"/>
                <a:cs typeface="Times New Roman" panose="02020603050405020304" pitchFamily="18" charset="0"/>
              </a:rPr>
              <a:t>Inductions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u="sng" dirty="0" smtClean="0">
                <a:latin typeface="Arial" panose="020B0604020202020204" pitchFamily="34" charset="0"/>
                <a:ea typeface="Calibri" panose="020F0502020204030204" pitchFamily="34" charset="0"/>
              </a:rPr>
              <a:t>6.   Region Unsung </a:t>
            </a:r>
            <a:r>
              <a:rPr lang="en-US" u="sng" dirty="0">
                <a:latin typeface="Arial" panose="020B0604020202020204" pitchFamily="34" charset="0"/>
                <a:ea typeface="Calibri" panose="020F0502020204030204" pitchFamily="34" charset="0"/>
              </a:rPr>
              <a:t>Hero </a:t>
            </a:r>
            <a:endParaRPr lang="en-US" dirty="0"/>
          </a:p>
        </p:txBody>
      </p:sp>
    </p:spTree>
    <p:extLst>
      <p:ext uri="{BB962C8B-B14F-4D97-AF65-F5344CB8AC3E}">
        <p14:creationId xmlns:p14="http://schemas.microsoft.com/office/powerpoint/2010/main" val="3998982092"/>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609600"/>
            <a:ext cx="7772402" cy="5867400"/>
          </a:xfrm>
        </p:spPr>
        <p:txBody>
          <a:bodyPr>
            <a:normAutofit/>
          </a:bodyPr>
          <a:lstStyle/>
          <a:p>
            <a:r>
              <a:rPr lang="en-US" sz="1800" b="1" dirty="0" smtClean="0">
                <a:solidFill>
                  <a:schemeClr val="tx1"/>
                </a:solidFill>
              </a:rPr>
              <a:t>#</a:t>
            </a:r>
            <a:r>
              <a:rPr lang="en-US" sz="1800" b="1" dirty="0" smtClean="0">
                <a:solidFill>
                  <a:schemeClr val="tx1"/>
                </a:solidFill>
              </a:rPr>
              <a:t>16</a:t>
            </a:r>
            <a:r>
              <a:rPr lang="en-US" sz="1800" b="1" dirty="0">
                <a:solidFill>
                  <a:schemeClr val="tx1"/>
                </a:solidFill>
              </a:rPr>
              <a:t>. COLLEGE RETIRED MEMBERS </a:t>
            </a:r>
            <a:r>
              <a:rPr lang="en-US" sz="1800" b="1" dirty="0" smtClean="0">
                <a:solidFill>
                  <a:schemeClr val="tx1"/>
                </a:solidFill>
              </a:rPr>
              <a:t>ACTIVITIES with a Maximum of 15 points. Chapter </a:t>
            </a:r>
            <a:r>
              <a:rPr lang="en-US" sz="1800" b="1" dirty="0">
                <a:solidFill>
                  <a:schemeClr val="tx1"/>
                </a:solidFill>
              </a:rPr>
              <a:t>must provide contact information to include mailing address and/or email address for each chapter member who has retired from their college.</a:t>
            </a:r>
            <a:br>
              <a:rPr lang="en-US" sz="1800" b="1" dirty="0">
                <a:solidFill>
                  <a:schemeClr val="tx1"/>
                </a:solidFill>
              </a:rPr>
            </a:br>
            <a:r>
              <a:rPr lang="en-US" sz="1800" b="1" dirty="0">
                <a:solidFill>
                  <a:schemeClr val="tx1"/>
                </a:solidFill>
              </a:rPr>
              <a:t>Chapter must provide copy of invitation or information concerning chapter events as sent to college retirees and method of distribution. Email invitations are accepted in this category.</a:t>
            </a:r>
            <a:br>
              <a:rPr lang="en-US" sz="1800" b="1" dirty="0">
                <a:solidFill>
                  <a:schemeClr val="tx1"/>
                </a:solidFill>
              </a:rPr>
            </a:br>
            <a:r>
              <a:rPr lang="en-US" sz="1800" b="1" dirty="0">
                <a:solidFill>
                  <a:schemeClr val="tx1"/>
                </a:solidFill>
              </a:rPr>
              <a:t>Chapter must provide proof of college retiree’s participation in chapter, regional or state activities.  Points are </a:t>
            </a:r>
            <a:r>
              <a:rPr lang="en-US" sz="1800" b="1" dirty="0" smtClean="0">
                <a:solidFill>
                  <a:schemeClr val="tx1"/>
                </a:solidFill>
              </a:rPr>
              <a:t>only awarded </a:t>
            </a:r>
            <a:r>
              <a:rPr lang="en-US" sz="1800" b="1" dirty="0">
                <a:solidFill>
                  <a:schemeClr val="tx1"/>
                </a:solidFill>
              </a:rPr>
              <a:t>per activity where </a:t>
            </a:r>
            <a:r>
              <a:rPr lang="en-US" sz="1800" b="1" dirty="0">
                <a:solidFill>
                  <a:schemeClr val="accent5"/>
                </a:solidFill>
              </a:rPr>
              <a:t>college retired members </a:t>
            </a:r>
            <a:r>
              <a:rPr lang="en-US" sz="1800" b="1" dirty="0">
                <a:solidFill>
                  <a:schemeClr val="tx1"/>
                </a:solidFill>
              </a:rPr>
              <a:t>are participating.</a:t>
            </a:r>
            <a:br>
              <a:rPr lang="en-US" sz="1800" b="1" dirty="0">
                <a:solidFill>
                  <a:schemeClr val="tx1"/>
                </a:solidFill>
              </a:rPr>
            </a:br>
            <a:r>
              <a:rPr lang="en-US" sz="1800" b="1" dirty="0">
                <a:solidFill>
                  <a:schemeClr val="tx1"/>
                </a:solidFill>
              </a:rPr>
              <a:t>College Retired Members Contact List – 5 points</a:t>
            </a:r>
            <a:br>
              <a:rPr lang="en-US" sz="1800" b="1" dirty="0">
                <a:solidFill>
                  <a:schemeClr val="tx1"/>
                </a:solidFill>
              </a:rPr>
            </a:br>
            <a:r>
              <a:rPr lang="en-US" sz="1800" b="1" dirty="0">
                <a:solidFill>
                  <a:schemeClr val="tx1"/>
                </a:solidFill>
              </a:rPr>
              <a:t>Publicizing of Chapter Activities to College Retirees – 1 point each activity (Maximum 5 points)</a:t>
            </a:r>
            <a:br>
              <a:rPr lang="en-US" sz="1800" b="1" dirty="0">
                <a:solidFill>
                  <a:schemeClr val="tx1"/>
                </a:solidFill>
              </a:rPr>
            </a:br>
            <a:r>
              <a:rPr lang="en-US" sz="1800" b="1" dirty="0">
                <a:solidFill>
                  <a:schemeClr val="tx1"/>
                </a:solidFill>
              </a:rPr>
              <a:t>College Retiree Member’s Participation in Chapter Activities – 1 point each activity (Maximum 5 points</a:t>
            </a:r>
            <a:r>
              <a:rPr lang="en-US" sz="1800" b="1" dirty="0" smtClean="0">
                <a:solidFill>
                  <a:schemeClr val="tx1"/>
                </a:solidFill>
              </a:rPr>
              <a:t>)-REMEMBER to include your Retirees in each and every activity, and to include them ALWAYS to secure their participation YEARLY</a:t>
            </a:r>
            <a:r>
              <a:rPr lang="en-US" sz="1800" b="1" dirty="0" smtClean="0">
                <a:solidFill>
                  <a:schemeClr val="tx1"/>
                </a:solidFill>
              </a:rPr>
              <a:t>!</a:t>
            </a:r>
            <a:br>
              <a:rPr lang="en-US" sz="1800" b="1" dirty="0" smtClean="0">
                <a:solidFill>
                  <a:schemeClr val="tx1"/>
                </a:solidFill>
              </a:rPr>
            </a:br>
            <a:r>
              <a:rPr lang="en-US" sz="1800" b="1" dirty="0" smtClean="0">
                <a:solidFill>
                  <a:schemeClr val="tx1"/>
                </a:solidFill>
              </a:rPr>
              <a:t>BE BOLD! </a:t>
            </a:r>
            <a:r>
              <a:rPr lang="en-US" sz="1800" b="1" dirty="0" smtClean="0">
                <a:solidFill>
                  <a:schemeClr val="tx1"/>
                </a:solidFill>
              </a:rPr>
              <a:t>BE WISE! BE CREATIVE!</a:t>
            </a: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The END</a:t>
            </a:r>
            <a:r>
              <a:rPr lang="en-US" sz="1800" dirty="0">
                <a:solidFill>
                  <a:schemeClr val="tx1"/>
                </a:solidFill>
              </a:rPr>
              <a:t/>
            </a:r>
            <a:br>
              <a:rPr lang="en-US" sz="1800" dirty="0">
                <a:solidFill>
                  <a:schemeClr val="tx1"/>
                </a:solidFill>
              </a:rPr>
            </a:br>
            <a:r>
              <a:rPr lang="en-US" sz="1800" dirty="0" err="1" smtClean="0">
                <a:solidFill>
                  <a:schemeClr val="tx1"/>
                </a:solidFill>
              </a:rPr>
              <a:t>Copyright@Bertha</a:t>
            </a:r>
            <a:r>
              <a:rPr lang="en-US" sz="1800" dirty="0" smtClean="0">
                <a:solidFill>
                  <a:schemeClr val="tx1"/>
                </a:solidFill>
              </a:rPr>
              <a:t> Cabrera</a:t>
            </a:r>
            <a:endParaRPr lang="en-US" sz="1800" dirty="0">
              <a:solidFill>
                <a:schemeClr val="tx1"/>
              </a:solidFill>
            </a:endParaRPr>
          </a:p>
        </p:txBody>
      </p:sp>
    </p:spTree>
    <p:extLst>
      <p:ext uri="{BB962C8B-B14F-4D97-AF65-F5344CB8AC3E}">
        <p14:creationId xmlns:p14="http://schemas.microsoft.com/office/powerpoint/2010/main" val="2725534779"/>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19273"/>
            <a:ext cx="9144000" cy="6255239"/>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400" b="1" u="sng" dirty="0">
                <a:latin typeface="Arial" panose="020B0604020202020204" pitchFamily="34" charset="0"/>
                <a:ea typeface="Calibri" panose="020F0502020204030204" pitchFamily="34" charset="0"/>
                <a:cs typeface="Times New Roman" panose="02020603050405020304" pitchFamily="18" charset="0"/>
              </a:rPr>
              <a:t>Membership </a:t>
            </a:r>
            <a:r>
              <a:rPr lang="en-US" u="sng" dirty="0">
                <a:latin typeface="Arial" panose="020B0604020202020204" pitchFamily="34" charset="0"/>
                <a:ea typeface="Calibri" panose="020F0502020204030204" pitchFamily="34" charset="0"/>
                <a:cs typeface="Times New Roman" panose="02020603050405020304" pitchFamily="18" charset="0"/>
              </a:rPr>
              <a:t>(Unlimited points)</a:t>
            </a:r>
            <a:r>
              <a:rPr lang="en-US" sz="1600" u="sng" dirty="0">
                <a:latin typeface="Arial" panose="020B060402020202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tabLst>
                <a:tab pos="4102100" algn="l"/>
                <a:tab pos="5956300" algn="l"/>
                <a:tab pos="5981700" algn="l"/>
              </a:tabLst>
            </a:pPr>
            <a:r>
              <a:rPr lang="en-US" u="sng" dirty="0">
                <a:latin typeface="Arial" panose="020B0604020202020204" pitchFamily="34" charset="0"/>
                <a:ea typeface="Calibri" panose="020F0502020204030204" pitchFamily="34" charset="0"/>
                <a:cs typeface="Times New Roman" panose="02020603050405020304" pitchFamily="18" charset="0"/>
              </a:rPr>
              <a:t>Points will be calculated for new members and member retention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tabLst>
                <a:tab pos="4102100" algn="l"/>
                <a:tab pos="5956300" algn="l"/>
                <a:tab pos="5981700" algn="l"/>
              </a:tabLst>
            </a:pPr>
            <a:r>
              <a:rPr lang="en-US" u="sng" dirty="0">
                <a:latin typeface="Arial" panose="020B0604020202020204" pitchFamily="34" charset="0"/>
                <a:ea typeface="Calibri" panose="020F0502020204030204" pitchFamily="34" charset="0"/>
                <a:cs typeface="Times New Roman" panose="02020603050405020304" pitchFamily="18" charset="0"/>
              </a:rPr>
              <a:t>NEW MEMBER POINTS – Excluding Trustees/Contributing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tabLst>
                <a:tab pos="4102100" algn="l"/>
                <a:tab pos="5956300" algn="l"/>
                <a:tab pos="5981700" algn="l"/>
              </a:tabLst>
            </a:pPr>
            <a:r>
              <a:rPr lang="en-US" dirty="0">
                <a:latin typeface="Arial" panose="020B0604020202020204" pitchFamily="34" charset="0"/>
                <a:ea typeface="Calibri" panose="020F0502020204030204" pitchFamily="34" charset="0"/>
                <a:cs typeface="Times New Roman" panose="02020603050405020304" pitchFamily="18" charset="0"/>
              </a:rPr>
              <a:t>Chapters will earn points for new members enrolled during the period of June 1,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tabLst>
                <a:tab pos="4102100" algn="l"/>
                <a:tab pos="5956300" algn="l"/>
                <a:tab pos="5981700" algn="l"/>
              </a:tabLs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tabLst>
                <a:tab pos="4102100" algn="l"/>
                <a:tab pos="5956300" algn="l"/>
                <a:tab pos="5981700" algn="l"/>
              </a:tabLst>
            </a:pP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tabLst>
                <a:tab pos="4102100" algn="l"/>
                <a:tab pos="5956300" algn="l"/>
                <a:tab pos="5981700" algn="l"/>
              </a:tabLst>
            </a:pPr>
            <a:r>
              <a:rPr lang="en-US" dirty="0" smtClean="0">
                <a:latin typeface="Arial" panose="020B0604020202020204" pitchFamily="34" charset="0"/>
                <a:ea typeface="Calibri" panose="020F0502020204030204" pitchFamily="34" charset="0"/>
                <a:cs typeface="Times New Roman" panose="02020603050405020304" pitchFamily="18" charset="0"/>
              </a:rPr>
              <a:t>June </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May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tabLst>
                <a:tab pos="4102100" algn="l"/>
                <a:tab pos="5956300" algn="l"/>
                <a:tab pos="5981700" algn="l"/>
              </a:tabLst>
            </a:pPr>
            <a:r>
              <a:rPr lang="en-US" dirty="0">
                <a:latin typeface="Arial" panose="020B0604020202020204" pitchFamily="34" charset="0"/>
                <a:ea typeface="Calibri" panose="020F0502020204030204" pitchFamily="34" charset="0"/>
                <a:cs typeface="Times New Roman" panose="02020603050405020304" pitchFamily="18" charset="0"/>
              </a:rPr>
              <a:t>Each new full-time member acquired: 1 (one) point - excludes trustees, contributing, part-time, adjuncts, and retirees. </a:t>
            </a:r>
            <a:r>
              <a:rPr lang="en-US" dirty="0">
                <a:highlight>
                  <a:srgbClr val="FFFF00"/>
                </a:highlight>
                <a:latin typeface="Arial" panose="020B0604020202020204" pitchFamily="34" charset="0"/>
                <a:ea typeface="Calibri" panose="020F0502020204030204" pitchFamily="34" charset="0"/>
                <a:cs typeface="Times New Roman" panose="02020603050405020304" pitchFamily="18" charset="0"/>
              </a:rPr>
              <a:t>  Full-time members June </a:t>
            </a:r>
            <a:r>
              <a:rPr lang="en-US" dirty="0" smtClean="0">
                <a:latin typeface="Arial" panose="020B0604020202020204" pitchFamily="34" charset="0"/>
                <a:ea typeface="Calibri" panose="020F0502020204030204" pitchFamily="34" charset="0"/>
                <a:cs typeface="Times New Roman" panose="02020603050405020304" pitchFamily="18" charset="0"/>
              </a:rPr>
              <a:t>-May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tabLst>
                <a:tab pos="4102100" algn="l"/>
                <a:tab pos="5956300" algn="l"/>
                <a:tab pos="5981700" algn="l"/>
              </a:tabLst>
            </a:pPr>
            <a:r>
              <a:rPr lang="en-US" dirty="0">
                <a:latin typeface="Arial" panose="020B0604020202020204" pitchFamily="34" charset="0"/>
                <a:ea typeface="Calibri" panose="020F0502020204030204" pitchFamily="34" charset="0"/>
                <a:cs typeface="Times New Roman" panose="02020603050405020304" pitchFamily="18" charset="0"/>
              </a:rPr>
              <a:t>Each new adjunct or part-time member acquired: .50 (half) point </a:t>
            </a:r>
            <a:r>
              <a:rPr lang="en-US" dirty="0">
                <a:highlight>
                  <a:srgbClr val="FFFF00"/>
                </a:highlight>
                <a:latin typeface="Arial" panose="020B0604020202020204" pitchFamily="34" charset="0"/>
                <a:ea typeface="Calibri" panose="020F0502020204030204" pitchFamily="34" charset="0"/>
                <a:cs typeface="Times New Roman" panose="02020603050405020304" pitchFamily="18" charset="0"/>
              </a:rPr>
              <a:t>  new adjuncts</a:t>
            </a: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tabLst>
                <a:tab pos="4102100" algn="l"/>
                <a:tab pos="5956300" algn="l"/>
                <a:tab pos="5981700" algn="l"/>
              </a:tabLst>
            </a:pPr>
            <a:r>
              <a:rPr lang="en-US" dirty="0">
                <a:latin typeface="Arial" panose="020B0604020202020204" pitchFamily="34" charset="0"/>
                <a:ea typeface="Calibri" panose="020F0502020204030204" pitchFamily="34" charset="0"/>
                <a:cs typeface="Times New Roman" panose="02020603050405020304" pitchFamily="18" charset="0"/>
              </a:rPr>
              <a:t>New retiree (retiree or life retiree): .25 (quarter) point RETENTION BONUS POINTS          </a:t>
            </a:r>
            <a:br>
              <a:rPr lang="en-US" dirty="0">
                <a:latin typeface="Arial" panose="020B0604020202020204" pitchFamily="34" charset="0"/>
                <a:ea typeface="Calibri" panose="020F0502020204030204" pitchFamily="34" charset="0"/>
                <a:cs typeface="Times New Roman" panose="02020603050405020304" pitchFamily="18" charset="0"/>
              </a:rPr>
            </a:br>
            <a:r>
              <a:rPr lang="en-US" dirty="0">
                <a:latin typeface="Arial" panose="020B0604020202020204" pitchFamily="34" charset="0"/>
                <a:ea typeface="Calibri" panose="020F0502020204030204" pitchFamily="34" charset="0"/>
                <a:cs typeface="Times New Roman" panose="02020603050405020304" pitchFamily="18" charset="0"/>
              </a:rPr>
              <a:t>Excluding Trustees/Contributing Chapters will earn bonus point for the % of retained   members: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tabLst>
                <a:tab pos="4102100" algn="l"/>
                <a:tab pos="5956300" algn="l"/>
                <a:tab pos="5981700" algn="l"/>
              </a:tabLst>
            </a:pPr>
            <a:r>
              <a:rPr lang="en-US" dirty="0">
                <a:highlight>
                  <a:srgbClr val="FFFF00"/>
                </a:highlight>
                <a:latin typeface="Arial" panose="020B0604020202020204" pitchFamily="34" charset="0"/>
                <a:ea typeface="Calibri" panose="020F0502020204030204" pitchFamily="34" charset="0"/>
                <a:cs typeface="Times New Roman" panose="02020603050405020304" pitchFamily="18" charset="0"/>
              </a:rPr>
              <a:t>90% or more members retained: 5 points </a:t>
            </a:r>
            <a:r>
              <a:rPr lang="en-US" dirty="0" smtClean="0">
                <a:highlight>
                  <a:srgbClr val="FFFF00"/>
                </a:highlight>
                <a:latin typeface="Arial" panose="020B060402020202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tabLst>
                <a:tab pos="4102100" algn="l"/>
                <a:tab pos="5956300" algn="l"/>
                <a:tab pos="5981700" algn="l"/>
              </a:tabLst>
            </a:pPr>
            <a:r>
              <a:rPr lang="en-US" dirty="0">
                <a:latin typeface="Arial" panose="020B0604020202020204" pitchFamily="34" charset="0"/>
                <a:ea typeface="Calibri" panose="020F0502020204030204" pitchFamily="34" charset="0"/>
                <a:cs typeface="Times New Roman" panose="02020603050405020304" pitchFamily="18" charset="0"/>
              </a:rPr>
              <a:t>75% - 89% of members retained: 2 points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tabLst>
                <a:tab pos="4102100" algn="l"/>
                <a:tab pos="5956300" algn="l"/>
                <a:tab pos="5981700" algn="l"/>
              </a:tabLst>
            </a:pPr>
            <a:r>
              <a:rPr lang="en-US" dirty="0">
                <a:latin typeface="Arial" panose="020B0604020202020204" pitchFamily="34" charset="0"/>
                <a:ea typeface="Calibri" panose="020F0502020204030204" pitchFamily="34" charset="0"/>
                <a:cs typeface="Times New Roman" panose="02020603050405020304" pitchFamily="18" charset="0"/>
              </a:rPr>
              <a:t>74% or less of members retained: 0 points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tabLst>
                <a:tab pos="4102100" algn="l"/>
                <a:tab pos="5956300" algn="l"/>
                <a:tab pos="5981700" algn="l"/>
              </a:tabLst>
            </a:pPr>
            <a:r>
              <a:rPr lang="en-US" dirty="0" smtClean="0">
                <a:latin typeface="Arial" panose="020B0604020202020204" pitchFamily="34" charset="0"/>
                <a:ea typeface="Calibri" panose="020F0502020204030204" pitchFamily="34" charset="0"/>
                <a:cs typeface="Times New Roman" panose="02020603050405020304" pitchFamily="18" charset="0"/>
              </a:rPr>
              <a:t>Each </a:t>
            </a:r>
            <a:r>
              <a:rPr lang="en-US" dirty="0">
                <a:latin typeface="Arial" panose="020B0604020202020204" pitchFamily="34" charset="0"/>
                <a:ea typeface="Calibri" panose="020F0502020204030204" pitchFamily="34" charset="0"/>
                <a:cs typeface="Times New Roman" panose="02020603050405020304" pitchFamily="18" charset="0"/>
              </a:rPr>
              <a:t>year AFC State Office will provide the previous year’s total membership </a:t>
            </a:r>
            <a:r>
              <a:rPr lang="en-US" dirty="0" smtClean="0">
                <a:highlight>
                  <a:srgbClr val="FFFF00"/>
                </a:highlight>
                <a:latin typeface="Arial" panose="020B0604020202020204" pitchFamily="34" charset="0"/>
                <a:ea typeface="Calibri" panose="020F0502020204030204" pitchFamily="34" charset="0"/>
                <a:cs typeface="Times New Roman" panose="02020603050405020304" pitchFamily="18" charset="0"/>
              </a:rPr>
              <a:t>#</a:t>
            </a:r>
            <a:r>
              <a:rPr lang="en-US" dirty="0" smtClean="0">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730753"/>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7239000" cy="4524315"/>
          </a:xfrm>
          <a:prstGeom prst="rect">
            <a:avLst/>
          </a:prstGeom>
        </p:spPr>
        <p:txBody>
          <a:bodyPr wrap="square">
            <a:spAutoFit/>
          </a:bodyPr>
          <a:lstStyle/>
          <a:p>
            <a:r>
              <a:rPr lang="en-US" dirty="0"/>
              <a:t>#2.STATE LEADERSHIP-the Maximum is 30 points and the breakdown is One officer to State, Region, or Commission Office or Committee appointee - </a:t>
            </a:r>
            <a:r>
              <a:rPr lang="en-US" dirty="0" smtClean="0"/>
              <a:t>2 </a:t>
            </a:r>
            <a:r>
              <a:rPr lang="en-US" dirty="0"/>
              <a:t>points </a:t>
            </a:r>
            <a:r>
              <a:rPr lang="en-US" dirty="0" smtClean="0"/>
              <a:t>each </a:t>
            </a:r>
            <a:r>
              <a:rPr lang="en-US" dirty="0"/>
              <a:t>Candidate for State, Region, or Commission </a:t>
            </a:r>
            <a:r>
              <a:rPr lang="en-US" dirty="0" smtClean="0"/>
              <a:t>Office</a:t>
            </a:r>
          </a:p>
          <a:p>
            <a:r>
              <a:rPr lang="en-US" dirty="0" smtClean="0"/>
              <a:t>This information is available in the AFC Website.</a:t>
            </a:r>
          </a:p>
          <a:p>
            <a:r>
              <a:rPr lang="en-US" dirty="0" smtClean="0"/>
              <a:t>The positions are:</a:t>
            </a:r>
          </a:p>
          <a:p>
            <a:r>
              <a:rPr lang="en-US" dirty="0" smtClean="0"/>
              <a:t>State Officer</a:t>
            </a:r>
          </a:p>
          <a:p>
            <a:r>
              <a:rPr lang="en-US" dirty="0" smtClean="0"/>
              <a:t>Region Candidate</a:t>
            </a:r>
          </a:p>
          <a:p>
            <a:r>
              <a:rPr lang="en-US" dirty="0" smtClean="0"/>
              <a:t>Commission Officer</a:t>
            </a:r>
          </a:p>
          <a:p>
            <a:r>
              <a:rPr lang="en-US" dirty="0" smtClean="0"/>
              <a:t>Committee Officer</a:t>
            </a:r>
          </a:p>
          <a:p>
            <a:r>
              <a:rPr lang="en-US" dirty="0" smtClean="0"/>
              <a:t>State Candidate</a:t>
            </a:r>
          </a:p>
          <a:p>
            <a:r>
              <a:rPr lang="en-US" dirty="0" smtClean="0"/>
              <a:t>Region Candidate</a:t>
            </a:r>
          </a:p>
          <a:p>
            <a:r>
              <a:rPr lang="en-US" dirty="0" smtClean="0"/>
              <a:t>Commission Candidate</a:t>
            </a:r>
          </a:p>
          <a:p>
            <a:r>
              <a:rPr lang="en-US" dirty="0" smtClean="0"/>
              <a:t>Other</a:t>
            </a:r>
          </a:p>
          <a:p>
            <a:r>
              <a:rPr lang="en-US" b="1" u="sng" dirty="0">
                <a:hlinkClick r:id="rId2"/>
              </a:rPr>
              <a:t>http://www.myafchome.org/afc-advocacy</a:t>
            </a:r>
            <a:r>
              <a:rPr lang="en-US" b="1" dirty="0"/>
              <a:t> </a:t>
            </a:r>
            <a:endParaRPr lang="en-US" dirty="0"/>
          </a:p>
          <a:p>
            <a:endParaRPr lang="en-US" dirty="0"/>
          </a:p>
        </p:txBody>
      </p:sp>
    </p:spTree>
    <p:extLst>
      <p:ext uri="{BB962C8B-B14F-4D97-AF65-F5344CB8AC3E}">
        <p14:creationId xmlns:p14="http://schemas.microsoft.com/office/powerpoint/2010/main" val="265480923"/>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8" y="609600"/>
            <a:ext cx="7772401" cy="5562600"/>
          </a:xfrm>
        </p:spPr>
        <p:txBody>
          <a:bodyPr>
            <a:normAutofit/>
          </a:bodyPr>
          <a:lstStyle/>
          <a:p>
            <a:r>
              <a:rPr lang="en-US" sz="1800" dirty="0" smtClean="0">
                <a:solidFill>
                  <a:schemeClr val="tx1"/>
                </a:solidFill>
                <a:latin typeface="Trebuchet MS" panose="020B0603020202020204" pitchFamily="34" charset="0"/>
              </a:rPr>
              <a:t>#3. REGION </a:t>
            </a:r>
            <a:r>
              <a:rPr lang="en-US" sz="1800" dirty="0">
                <a:solidFill>
                  <a:schemeClr val="tx1"/>
                </a:solidFill>
                <a:latin typeface="Trebuchet MS" panose="020B0603020202020204" pitchFamily="34" charset="0"/>
              </a:rPr>
              <a:t>AND COMMISSION PARTICIPATION	</a:t>
            </a:r>
            <a:r>
              <a:rPr lang="en-US" sz="1800" dirty="0" smtClean="0">
                <a:solidFill>
                  <a:schemeClr val="tx1"/>
                </a:solidFill>
                <a:latin typeface="Trebuchet MS" panose="020B0603020202020204" pitchFamily="34" charset="0"/>
              </a:rPr>
              <a:t>a Maximum of </a:t>
            </a:r>
            <a:r>
              <a:rPr lang="en-US" sz="1800" dirty="0" smtClean="0">
                <a:solidFill>
                  <a:schemeClr val="tx1"/>
                </a:solidFill>
                <a:latin typeface="Trebuchet MS" panose="020B0603020202020204" pitchFamily="34" charset="0"/>
              </a:rPr>
              <a:t>50 </a:t>
            </a:r>
            <a:r>
              <a:rPr lang="en-US" sz="1800" dirty="0">
                <a:solidFill>
                  <a:schemeClr val="tx1"/>
                </a:solidFill>
                <a:latin typeface="Trebuchet MS" panose="020B0603020202020204" pitchFamily="34" charset="0"/>
              </a:rPr>
              <a:t>points</a:t>
            </a:r>
            <a:br>
              <a:rPr lang="en-US" sz="1800" dirty="0">
                <a:solidFill>
                  <a:schemeClr val="tx1"/>
                </a:solidFill>
                <a:latin typeface="Trebuchet MS" panose="020B0603020202020204" pitchFamily="34" charset="0"/>
              </a:rPr>
            </a:br>
            <a:r>
              <a:rPr lang="en-US" sz="1800" dirty="0">
                <a:solidFill>
                  <a:schemeClr val="tx1"/>
                </a:solidFill>
                <a:latin typeface="Trebuchet MS" panose="020B0603020202020204" pitchFamily="34" charset="0"/>
              </a:rPr>
              <a:t> Points are only awarded to one person per commission per </a:t>
            </a:r>
            <a:r>
              <a:rPr lang="en-US" sz="1800" dirty="0" smtClean="0">
                <a:solidFill>
                  <a:schemeClr val="tx1"/>
                </a:solidFill>
                <a:latin typeface="Trebuchet MS" panose="020B0603020202020204" pitchFamily="34" charset="0"/>
              </a:rPr>
              <a:t>conference</a:t>
            </a:r>
            <a:br>
              <a:rPr lang="en-US" sz="1800" dirty="0" smtClean="0">
                <a:solidFill>
                  <a:schemeClr val="tx1"/>
                </a:solidFill>
                <a:latin typeface="Trebuchet MS" panose="020B0603020202020204" pitchFamily="34" charset="0"/>
              </a:rPr>
            </a:br>
            <a:r>
              <a:rPr lang="en-US" sz="1800" dirty="0" smtClean="0">
                <a:solidFill>
                  <a:schemeClr val="tx1"/>
                </a:solidFill>
                <a:latin typeface="Trebuchet MS" panose="020B0603020202020204" pitchFamily="34" charset="0"/>
              </a:rPr>
              <a:t>Submittal </a:t>
            </a:r>
            <a:r>
              <a:rPr lang="en-US" sz="1800" dirty="0">
                <a:solidFill>
                  <a:schemeClr val="tx1"/>
                </a:solidFill>
                <a:latin typeface="Trebuchet MS" panose="020B0603020202020204" pitchFamily="34" charset="0"/>
              </a:rPr>
              <a:t>of Chapter Activity Report to Region Director prior to each of the four regularly scheduled Board of Directors meetings - 1 point each (Maximum 4 points)</a:t>
            </a:r>
            <a:br>
              <a:rPr lang="en-US" sz="1800" dirty="0">
                <a:solidFill>
                  <a:schemeClr val="tx1"/>
                </a:solidFill>
                <a:latin typeface="Trebuchet MS" panose="020B0603020202020204" pitchFamily="34" charset="0"/>
              </a:rPr>
            </a:br>
            <a:r>
              <a:rPr lang="en-US" sz="1800" dirty="0">
                <a:solidFill>
                  <a:schemeClr val="tx1"/>
                </a:solidFill>
                <a:latin typeface="Trebuchet MS" panose="020B0603020202020204" pitchFamily="34" charset="0"/>
              </a:rPr>
              <a:t>Attendance at Region Conference - 5 points</a:t>
            </a:r>
            <a:br>
              <a:rPr lang="en-US" sz="1800" dirty="0">
                <a:solidFill>
                  <a:schemeClr val="tx1"/>
                </a:solidFill>
                <a:latin typeface="Trebuchet MS" panose="020B0603020202020204" pitchFamily="34" charset="0"/>
              </a:rPr>
            </a:br>
            <a:r>
              <a:rPr lang="en-US" sz="1800" dirty="0">
                <a:solidFill>
                  <a:schemeClr val="tx1"/>
                </a:solidFill>
                <a:latin typeface="Trebuchet MS" panose="020B0603020202020204" pitchFamily="34" charset="0"/>
              </a:rPr>
              <a:t>Attendance at Chapter President’s meetings - 1 point each (Maximum 3 points</a:t>
            </a:r>
            <a:r>
              <a:rPr lang="en-US" sz="1800" dirty="0" smtClean="0">
                <a:solidFill>
                  <a:schemeClr val="tx1"/>
                </a:solidFill>
                <a:latin typeface="Trebuchet MS" panose="020B0603020202020204" pitchFamily="34" charset="0"/>
              </a:rPr>
              <a:t>)</a:t>
            </a:r>
            <a:br>
              <a:rPr lang="en-US" sz="1800" dirty="0" smtClean="0">
                <a:solidFill>
                  <a:schemeClr val="tx1"/>
                </a:solidFill>
                <a:latin typeface="Trebuchet MS" panose="020B0603020202020204" pitchFamily="34" charset="0"/>
              </a:rPr>
            </a:br>
            <a:r>
              <a:rPr lang="en-US" sz="1800" dirty="0" smtClean="0">
                <a:solidFill>
                  <a:schemeClr val="tx1"/>
                </a:solidFill>
                <a:latin typeface="Trebuchet MS" panose="020B0603020202020204" pitchFamily="34" charset="0"/>
              </a:rPr>
              <a:t>Attendance </a:t>
            </a:r>
            <a:r>
              <a:rPr lang="en-US" sz="1800" dirty="0">
                <a:solidFill>
                  <a:schemeClr val="tx1"/>
                </a:solidFill>
                <a:latin typeface="Trebuchet MS" panose="020B0603020202020204" pitchFamily="34" charset="0"/>
              </a:rPr>
              <a:t>at Commission Conference – 1 point each (Maximum 18 points</a:t>
            </a:r>
            <a:r>
              <a:rPr lang="en-US" sz="1800" dirty="0" smtClean="0">
                <a:solidFill>
                  <a:schemeClr val="tx1"/>
                </a:solidFill>
                <a:latin typeface="Trebuchet MS" panose="020B0603020202020204" pitchFamily="34" charset="0"/>
              </a:rPr>
              <a:t>)</a:t>
            </a:r>
            <a:br>
              <a:rPr lang="en-US" sz="1800" dirty="0" smtClean="0">
                <a:solidFill>
                  <a:schemeClr val="tx1"/>
                </a:solidFill>
                <a:latin typeface="Trebuchet MS" panose="020B0603020202020204" pitchFamily="34" charset="0"/>
              </a:rPr>
            </a:br>
            <a:r>
              <a:rPr lang="en-US" sz="1800" dirty="0" smtClean="0">
                <a:solidFill>
                  <a:schemeClr val="tx1"/>
                </a:solidFill>
                <a:latin typeface="Trebuchet MS" panose="020B0603020202020204" pitchFamily="34" charset="0"/>
              </a:rPr>
              <a:t>The goal is to attend as many conferences as possible and to send at least one representative to each conference according to the calendar of events posted in the myafchome.org website online</a:t>
            </a:r>
            <a:r>
              <a:rPr lang="en-US" sz="1800" dirty="0">
                <a:solidFill>
                  <a:schemeClr val="tx1"/>
                </a:solidFill>
                <a:latin typeface="Trebuchet MS" panose="020B0603020202020204" pitchFamily="34" charset="0"/>
              </a:rPr>
              <a:t/>
            </a:r>
            <a:br>
              <a:rPr lang="en-US" sz="1800" dirty="0">
                <a:solidFill>
                  <a:schemeClr val="tx1"/>
                </a:solidFill>
                <a:latin typeface="Trebuchet MS" panose="020B0603020202020204" pitchFamily="34" charset="0"/>
              </a:rPr>
            </a:br>
            <a:r>
              <a:rPr lang="en-US" sz="1800" dirty="0" smtClean="0">
                <a:solidFill>
                  <a:schemeClr val="tx1"/>
                </a:solidFill>
                <a:latin typeface="Trebuchet MS" panose="020B0603020202020204" pitchFamily="34" charset="0"/>
              </a:rPr>
              <a:t>If we hold a Chapter/Commission Conference we have extra points.</a:t>
            </a:r>
            <a:r>
              <a:rPr lang="en-US" sz="1800" dirty="0">
                <a:solidFill>
                  <a:schemeClr val="tx1"/>
                </a:solidFill>
                <a:latin typeface="Trebuchet MS" panose="020B0603020202020204" pitchFamily="34" charset="0"/>
              </a:rPr>
              <a:t/>
            </a:r>
            <a:br>
              <a:rPr lang="en-US" sz="1800" dirty="0">
                <a:solidFill>
                  <a:schemeClr val="tx1"/>
                </a:solidFill>
                <a:latin typeface="Trebuchet MS" panose="020B0603020202020204" pitchFamily="34" charset="0"/>
              </a:rPr>
            </a:br>
            <a:r>
              <a:rPr lang="en-US" sz="1800" dirty="0" smtClean="0">
                <a:solidFill>
                  <a:schemeClr val="tx1"/>
                </a:solidFill>
                <a:latin typeface="Trebuchet MS" panose="020B0603020202020204" pitchFamily="34" charset="0"/>
              </a:rPr>
              <a:t>ALWAYS DOCUMENTING THE EVENT WITH A PHOTO AND CAPTURE OF DATE, PARTICIPANT NAME AND EVENT LOCATION – a photo without the pertinent information is obsolete because it doesn’t render the needed data. </a:t>
            </a:r>
            <a:r>
              <a:rPr lang="en-US" sz="1800" dirty="0" smtClean="0">
                <a:solidFill>
                  <a:schemeClr val="tx1"/>
                </a:solidFill>
                <a:latin typeface="Trebuchet MS" panose="020B0603020202020204" pitchFamily="34" charset="0"/>
              </a:rPr>
              <a:t/>
            </a:r>
            <a:br>
              <a:rPr lang="en-US" sz="1800" dirty="0" smtClean="0">
                <a:solidFill>
                  <a:schemeClr val="tx1"/>
                </a:solidFill>
                <a:latin typeface="Trebuchet MS" panose="020B0603020202020204" pitchFamily="34" charset="0"/>
              </a:rPr>
            </a:br>
            <a:r>
              <a:rPr lang="en-US" sz="1800" dirty="0" smtClean="0">
                <a:solidFill>
                  <a:schemeClr val="tx1"/>
                </a:solidFill>
                <a:latin typeface="Trebuchet MS" panose="020B0603020202020204" pitchFamily="34" charset="0"/>
              </a:rPr>
              <a:t>Also </a:t>
            </a:r>
            <a:r>
              <a:rPr lang="en-US" sz="1800" dirty="0" smtClean="0">
                <a:solidFill>
                  <a:schemeClr val="tx1"/>
                </a:solidFill>
                <a:latin typeface="Trebuchet MS" panose="020B0603020202020204" pitchFamily="34" charset="0"/>
              </a:rPr>
              <a:t>as mentioned herewith </a:t>
            </a:r>
            <a:r>
              <a:rPr lang="en-US" sz="1800" dirty="0" smtClean="0">
                <a:solidFill>
                  <a:schemeClr val="tx1"/>
                </a:solidFill>
                <a:latin typeface="Trebuchet MS" panose="020B0603020202020204" pitchFamily="34" charset="0"/>
              </a:rPr>
              <a:t>, the </a:t>
            </a:r>
            <a:r>
              <a:rPr lang="en-US" sz="1800" dirty="0" smtClean="0">
                <a:solidFill>
                  <a:schemeClr val="tx1"/>
                </a:solidFill>
                <a:latin typeface="Trebuchet MS" panose="020B0603020202020204" pitchFamily="34" charset="0"/>
              </a:rPr>
              <a:t>registration to the event as proof of attendance.	</a:t>
            </a:r>
            <a:endParaRPr lang="en-US" sz="1800"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461215261"/>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10662"/>
            <a:ext cx="7772400" cy="5328190"/>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smtClean="0">
                <a:latin typeface="Arial" panose="020B0604020202020204" pitchFamily="34" charset="0"/>
                <a:ea typeface="Calibri" panose="020F0502020204030204" pitchFamily="34" charset="0"/>
                <a:cs typeface="Times New Roman" panose="02020603050405020304" pitchFamily="18" charset="0"/>
              </a:rPr>
              <a:t>: November </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Annual </a:t>
            </a:r>
            <a:r>
              <a:rPr lang="en-US" dirty="0">
                <a:latin typeface="Arial" panose="020B0604020202020204" pitchFamily="34" charset="0"/>
                <a:ea typeface="Calibri" panose="020F0502020204030204" pitchFamily="34" charset="0"/>
                <a:cs typeface="Times New Roman" panose="02020603050405020304" pitchFamily="18" charset="0"/>
              </a:rPr>
              <a:t>Conference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smtClean="0">
                <a:latin typeface="Arial" panose="020B0604020202020204" pitchFamily="34" charset="0"/>
                <a:ea typeface="Calibri" panose="020F0502020204030204" pitchFamily="34" charset="0"/>
                <a:cs typeface="Times New Roman" panose="02020603050405020304" pitchFamily="18" charset="0"/>
              </a:rPr>
              <a:t>: September </a:t>
            </a:r>
            <a:r>
              <a:rPr lang="en-US" dirty="0">
                <a:latin typeface="Arial" panose="020B0604020202020204" pitchFamily="34" charset="0"/>
                <a:ea typeface="Calibri" panose="020F0502020204030204" pitchFamily="34" charset="0"/>
                <a:cs typeface="Times New Roman" panose="02020603050405020304" pitchFamily="18" charset="0"/>
              </a:rPr>
              <a:t>Board Meeting</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Students </a:t>
            </a:r>
            <a:r>
              <a:rPr lang="en-US" dirty="0">
                <a:latin typeface="Arial" panose="020B0604020202020204" pitchFamily="34" charset="0"/>
                <a:ea typeface="Calibri" panose="020F0502020204030204" pitchFamily="34" charset="0"/>
                <a:cs typeface="Times New Roman" panose="02020603050405020304" pitchFamily="18" charset="0"/>
              </a:rPr>
              <a:t>Services Commission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Leadership </a:t>
            </a:r>
            <a:r>
              <a:rPr lang="en-US" dirty="0">
                <a:latin typeface="Arial" panose="020B0604020202020204" pitchFamily="34" charset="0"/>
                <a:ea typeface="Calibri" panose="020F0502020204030204" pitchFamily="34" charset="0"/>
                <a:cs typeface="Times New Roman" panose="02020603050405020304" pitchFamily="18" charset="0"/>
              </a:rPr>
              <a:t>Conference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Region </a:t>
            </a:r>
            <a:r>
              <a:rPr lang="en-US" dirty="0">
                <a:latin typeface="Arial" panose="020B0604020202020204" pitchFamily="34" charset="0"/>
                <a:ea typeface="Calibri" panose="020F0502020204030204" pitchFamily="34" charset="0"/>
                <a:cs typeface="Times New Roman" panose="02020603050405020304" pitchFamily="18" charset="0"/>
              </a:rPr>
              <a:t>I Conference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Region </a:t>
            </a:r>
            <a:r>
              <a:rPr lang="en-US" dirty="0">
                <a:latin typeface="Arial" panose="020B0604020202020204" pitchFamily="34" charset="0"/>
                <a:ea typeface="Calibri" panose="020F0502020204030204" pitchFamily="34" charset="0"/>
                <a:cs typeface="Times New Roman" panose="02020603050405020304" pitchFamily="18" charset="0"/>
              </a:rPr>
              <a:t>II Conference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Region </a:t>
            </a:r>
            <a:r>
              <a:rPr lang="en-US" dirty="0">
                <a:latin typeface="Arial" panose="020B0604020202020204" pitchFamily="34" charset="0"/>
                <a:ea typeface="Calibri" panose="020F0502020204030204" pitchFamily="34" charset="0"/>
                <a:cs typeface="Times New Roman" panose="02020603050405020304" pitchFamily="18" charset="0"/>
              </a:rPr>
              <a:t>III Conference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Region </a:t>
            </a:r>
            <a:r>
              <a:rPr lang="en-US" dirty="0">
                <a:latin typeface="Arial" panose="020B0604020202020204" pitchFamily="34" charset="0"/>
                <a:ea typeface="Calibri" panose="020F0502020204030204" pitchFamily="34" charset="0"/>
                <a:cs typeface="Times New Roman" panose="02020603050405020304" pitchFamily="18" charset="0"/>
              </a:rPr>
              <a:t>IV Conference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Region </a:t>
            </a:r>
            <a:r>
              <a:rPr lang="en-US" dirty="0">
                <a:latin typeface="Arial" panose="020B0604020202020204" pitchFamily="34" charset="0"/>
                <a:ea typeface="Calibri" panose="020F0502020204030204" pitchFamily="34" charset="0"/>
                <a:cs typeface="Times New Roman" panose="02020603050405020304" pitchFamily="18" charset="0"/>
              </a:rPr>
              <a:t>V Conference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Technology </a:t>
            </a:r>
            <a:r>
              <a:rPr lang="en-US" dirty="0">
                <a:latin typeface="Arial" panose="020B0604020202020204" pitchFamily="34" charset="0"/>
                <a:ea typeface="Calibri" panose="020F0502020204030204" pitchFamily="34" charset="0"/>
                <a:cs typeface="Times New Roman" panose="02020603050405020304" pitchFamily="18" charset="0"/>
              </a:rPr>
              <a:t>&amp; Campus Safety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Learning </a:t>
            </a:r>
            <a:r>
              <a:rPr lang="en-US" dirty="0">
                <a:latin typeface="Arial" panose="020B0604020202020204" pitchFamily="34" charset="0"/>
                <a:ea typeface="Calibri" panose="020F0502020204030204" pitchFamily="34" charset="0"/>
                <a:cs typeface="Times New Roman" panose="02020603050405020304" pitchFamily="18" charset="0"/>
              </a:rPr>
              <a:t>Services Commission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Name of Activity</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Administration </a:t>
            </a:r>
            <a:r>
              <a:rPr lang="en-US" dirty="0">
                <a:latin typeface="Arial" panose="020B0604020202020204" pitchFamily="34" charset="0"/>
                <a:ea typeface="Calibri" panose="020F0502020204030204" pitchFamily="34" charset="0"/>
                <a:cs typeface="Times New Roman" panose="02020603050405020304" pitchFamily="18" charset="0"/>
              </a:rPr>
              <a:t>Commission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smtClean="0">
                <a:latin typeface="Arial" panose="020B0604020202020204" pitchFamily="34" charset="0"/>
                <a:ea typeface="Calibri" panose="020F0502020204030204" pitchFamily="34" charset="0"/>
                <a:cs typeface="Times New Roman" panose="02020603050405020304" pitchFamily="18" charset="0"/>
              </a:rPr>
              <a:t>See </a:t>
            </a:r>
            <a:r>
              <a:rPr lang="en-US" dirty="0">
                <a:latin typeface="Arial" panose="020B0604020202020204" pitchFamily="34" charset="0"/>
                <a:ea typeface="Calibri" panose="020F0502020204030204" pitchFamily="34" charset="0"/>
                <a:cs typeface="Times New Roman" panose="02020603050405020304" pitchFamily="18" charset="0"/>
              </a:rPr>
              <a:t>list with names and dates from </a:t>
            </a:r>
            <a:r>
              <a:rPr lang="en-US" dirty="0" smtClean="0">
                <a:latin typeface="Arial" panose="020B0604020202020204" pitchFamily="34" charset="0"/>
                <a:ea typeface="Calibri" panose="020F0502020204030204" pitchFamily="34" charset="0"/>
                <a:cs typeface="Times New Roman" panose="02020603050405020304" pitchFamily="18" charset="0"/>
              </a:rPr>
              <a:t>Tallahassee or keep track at the Chapter level.</a:t>
            </a:r>
          </a:p>
          <a:p>
            <a:pPr marL="342900" marR="0" lvl="0" indent="-342900">
              <a:lnSpc>
                <a:spcPct val="107000"/>
              </a:lnSpc>
              <a:spcBef>
                <a:spcPts val="0"/>
              </a:spcBef>
              <a:spcAft>
                <a:spcPts val="0"/>
              </a:spcAft>
              <a:buFont typeface="+mj-lt"/>
              <a:buAutoNum type="arabicPeriod"/>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1600" dirty="0" smtClean="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600" dirty="0" smtClean="0">
                <a:effectLst/>
                <a:latin typeface="Arial" panose="020B0604020202020204" pitchFamily="34" charset="0"/>
                <a:ea typeface="Calibri" panose="020F0502020204030204" pitchFamily="34" charset="0"/>
                <a:cs typeface="Times New Roman" panose="02020603050405020304" pitchFamily="18" charset="0"/>
              </a:rPr>
              <a:t>UPDATES: LOOK UP AFC Website for guidelines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203836"/>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91400" cy="5791200"/>
          </a:xfrm>
        </p:spPr>
        <p:txBody>
          <a:bodyPr>
            <a:normAutofit fontScale="90000"/>
          </a:bodyPr>
          <a:lstStyle/>
          <a:p>
            <a:r>
              <a:rPr lang="en-US" sz="1800" dirty="0" smtClean="0">
                <a:solidFill>
                  <a:schemeClr val="tx1"/>
                </a:solidFill>
              </a:rPr>
              <a:t>#4.  </a:t>
            </a:r>
            <a:r>
              <a:rPr lang="en-US" sz="1800" dirty="0">
                <a:solidFill>
                  <a:schemeClr val="tx1"/>
                </a:solidFill>
              </a:rPr>
              <a:t>COMMISSION EXEMPLARY </a:t>
            </a:r>
            <a:r>
              <a:rPr lang="en-US" sz="1800" dirty="0" smtClean="0">
                <a:solidFill>
                  <a:schemeClr val="tx1"/>
                </a:solidFill>
              </a:rPr>
              <a:t>PRACTICES-Maximum 90 </a:t>
            </a:r>
            <a:r>
              <a:rPr lang="en-US" sz="1800" dirty="0">
                <a:solidFill>
                  <a:schemeClr val="tx1"/>
                </a:solidFill>
              </a:rPr>
              <a:t>points</a:t>
            </a:r>
            <a:br>
              <a:rPr lang="en-US" sz="1800" dirty="0">
                <a:solidFill>
                  <a:schemeClr val="tx1"/>
                </a:solidFill>
              </a:rPr>
            </a:br>
            <a:r>
              <a:rPr lang="en-US" sz="1800" dirty="0">
                <a:solidFill>
                  <a:schemeClr val="tx1"/>
                </a:solidFill>
              </a:rPr>
              <a:t>Chapter must provide copy of cover sheet or supporting documentation for </a:t>
            </a:r>
            <a:r>
              <a:rPr lang="en-US" sz="1800" dirty="0" smtClean="0">
                <a:solidFill>
                  <a:schemeClr val="tx1"/>
                </a:solidFill>
              </a:rPr>
              <a:t>nomination a Nomination </a:t>
            </a:r>
            <a:r>
              <a:rPr lang="en-US" sz="1800" dirty="0">
                <a:solidFill>
                  <a:schemeClr val="tx1"/>
                </a:solidFill>
              </a:rPr>
              <a:t>for Commission Exemplary Practice - 5 points </a:t>
            </a:r>
            <a:r>
              <a:rPr lang="en-US" sz="1800" dirty="0" smtClean="0">
                <a:solidFill>
                  <a:schemeClr val="tx1"/>
                </a:solidFill>
              </a:rPr>
              <a:t>each with a maximum </a:t>
            </a:r>
            <a:r>
              <a:rPr lang="en-US" sz="1800" dirty="0">
                <a:solidFill>
                  <a:schemeClr val="tx1"/>
                </a:solidFill>
              </a:rPr>
              <a:t>of 25 points will be awarded per commission</a:t>
            </a:r>
            <a:r>
              <a:rPr lang="en-US" sz="1800" dirty="0" smtClean="0">
                <a:solidFill>
                  <a:schemeClr val="tx1"/>
                </a:solidFill>
              </a:rPr>
              <a:t>. This nomination has to aim at different commissions not just one. This participation on the Nominations is crucial to earn us the points. For example: during Joint Commissions we have a perfect opportunity to target diverse Commissions at once. Like the Excellence in Technology Award from the Technology Commission. </a:t>
            </a:r>
            <a:r>
              <a:rPr lang="en-US" sz="1800" dirty="0" smtClean="0">
                <a:solidFill>
                  <a:schemeClr val="tx1"/>
                </a:solidFill>
              </a:rPr>
              <a:t>See AFC Website under RECOGNITION of AWARDS</a:t>
            </a:r>
            <a:r>
              <a:rPr lang="en-US" sz="1800" dirty="0" smtClean="0">
                <a:solidFill>
                  <a:schemeClr val="tx1"/>
                </a:solidFill>
              </a:rPr>
              <a:t/>
            </a:r>
            <a:br>
              <a:rPr lang="en-US" sz="1800" dirty="0" smtClean="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#5. CHAPTER </a:t>
            </a:r>
            <a:r>
              <a:rPr lang="en-US" sz="1800" dirty="0">
                <a:solidFill>
                  <a:schemeClr val="tx1"/>
                </a:solidFill>
              </a:rPr>
              <a:t>POLITICAL ACTIVITIES	</a:t>
            </a:r>
            <a:r>
              <a:rPr lang="en-US" sz="1800" dirty="0" smtClean="0">
                <a:solidFill>
                  <a:schemeClr val="tx1"/>
                </a:solidFill>
              </a:rPr>
              <a:t>with a Maximum of 20 </a:t>
            </a:r>
            <a:r>
              <a:rPr lang="en-US" sz="1800" dirty="0">
                <a:solidFill>
                  <a:schemeClr val="tx1"/>
                </a:solidFill>
              </a:rPr>
              <a:t>points </a:t>
            </a:r>
            <a:r>
              <a:rPr lang="en-US" sz="1800" dirty="0" smtClean="0">
                <a:solidFill>
                  <a:schemeClr val="tx1"/>
                </a:solidFill>
              </a:rPr>
              <a:t>(5 points each activity) </a:t>
            </a:r>
            <a:br>
              <a:rPr lang="en-US" sz="1800" dirty="0" smtClean="0">
                <a:solidFill>
                  <a:schemeClr val="tx1"/>
                </a:solidFill>
              </a:rPr>
            </a:br>
            <a:r>
              <a:rPr lang="en-US" sz="1800" dirty="0" smtClean="0">
                <a:solidFill>
                  <a:schemeClr val="tx1"/>
                </a:solidFill>
              </a:rPr>
              <a:t>Chapter </a:t>
            </a:r>
            <a:r>
              <a:rPr lang="en-US" sz="1800" dirty="0">
                <a:solidFill>
                  <a:schemeClr val="tx1"/>
                </a:solidFill>
              </a:rPr>
              <a:t>must provide a copy of each activity announcement making sure that the Chapter involvement is clearly documented.</a:t>
            </a:r>
            <a:br>
              <a:rPr lang="en-US" sz="1800" dirty="0">
                <a:solidFill>
                  <a:schemeClr val="tx1"/>
                </a:solidFill>
              </a:rPr>
            </a:br>
            <a:r>
              <a:rPr lang="en-US" sz="1800" dirty="0">
                <a:solidFill>
                  <a:schemeClr val="tx1"/>
                </a:solidFill>
              </a:rPr>
              <a:t>Any organized political </a:t>
            </a:r>
            <a:r>
              <a:rPr lang="en-US" sz="1800" dirty="0" smtClean="0">
                <a:solidFill>
                  <a:schemeClr val="tx1"/>
                </a:solidFill>
              </a:rPr>
              <a:t>activity. Include </a:t>
            </a:r>
            <a:r>
              <a:rPr lang="en-US" sz="1800" dirty="0">
                <a:solidFill>
                  <a:schemeClr val="tx1"/>
                </a:solidFill>
              </a:rPr>
              <a:t>only activities sponsored or co-sponsored by the Chapter (not the College). </a:t>
            </a:r>
            <a:r>
              <a:rPr lang="en-US" sz="1800" dirty="0" smtClean="0">
                <a:solidFill>
                  <a:schemeClr val="tx1"/>
                </a:solidFill>
              </a:rPr>
              <a:t>merits </a:t>
            </a:r>
            <a:r>
              <a:rPr lang="en-US" sz="1800" dirty="0">
                <a:solidFill>
                  <a:schemeClr val="tx1"/>
                </a:solidFill>
              </a:rPr>
              <a:t>5 points each</a:t>
            </a:r>
            <a:br>
              <a:rPr lang="en-US" sz="1800" dirty="0">
                <a:solidFill>
                  <a:schemeClr val="tx1"/>
                </a:solidFill>
              </a:rPr>
            </a:br>
            <a:r>
              <a:rPr lang="en-US" sz="1800" dirty="0" smtClean="0">
                <a:solidFill>
                  <a:schemeClr val="tx1"/>
                </a:solidFill>
              </a:rPr>
              <a:t>If each campus schedules one Political Activity each term we can have the maximum of points. Examples are: the conference Call from AFC Tallahassee, the trip to Tallahassee with the college, any political event on campus co-sponsoring SGA, etc. flyers, photos, emails, etc. </a:t>
            </a:r>
            <a:endParaRPr lang="en-US" sz="1800" dirty="0">
              <a:solidFill>
                <a:schemeClr val="tx1"/>
              </a:solidFill>
            </a:endParaRPr>
          </a:p>
        </p:txBody>
      </p:sp>
    </p:spTree>
    <p:extLst>
      <p:ext uri="{BB962C8B-B14F-4D97-AF65-F5344CB8AC3E}">
        <p14:creationId xmlns:p14="http://schemas.microsoft.com/office/powerpoint/2010/main" val="1621319385"/>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609600"/>
            <a:ext cx="7467601" cy="5638800"/>
          </a:xfrm>
        </p:spPr>
        <p:txBody>
          <a:bodyPr>
            <a:normAutofit/>
          </a:bodyPr>
          <a:lstStyle/>
          <a:p>
            <a:r>
              <a:rPr lang="en-US" sz="1800" dirty="0" smtClean="0">
                <a:solidFill>
                  <a:schemeClr val="tx1"/>
                </a:solidFill>
              </a:rPr>
              <a:t>#6.PROFESSIONAL </a:t>
            </a:r>
            <a:r>
              <a:rPr lang="en-US" sz="1800" dirty="0">
                <a:solidFill>
                  <a:schemeClr val="tx1"/>
                </a:solidFill>
              </a:rPr>
              <a:t>DEVELOPMENT ACTIVITIES BY CHAPTER	</a:t>
            </a:r>
            <a:r>
              <a:rPr lang="en-US" sz="1800" dirty="0" smtClean="0">
                <a:solidFill>
                  <a:schemeClr val="tx1"/>
                </a:solidFill>
              </a:rPr>
              <a:t>with a Maximum of 20 points – Only working on an activity by campus we can have the maximum of points.  Again we will need a photo, flyer, email, poster, the YouTube link of any </a:t>
            </a:r>
            <a:r>
              <a:rPr lang="en-US" sz="1800" dirty="0">
                <a:solidFill>
                  <a:schemeClr val="tx1"/>
                </a:solidFill>
              </a:rPr>
              <a:t>organized educational activity</a:t>
            </a:r>
            <a:r>
              <a:rPr lang="en-US" sz="1800" dirty="0" smtClean="0">
                <a:solidFill>
                  <a:schemeClr val="tx1"/>
                </a:solidFill>
              </a:rPr>
              <a:t>. We must only include </a:t>
            </a:r>
            <a:r>
              <a:rPr lang="en-US" sz="1800" dirty="0" smtClean="0">
                <a:solidFill>
                  <a:schemeClr val="tx1"/>
                </a:solidFill>
              </a:rPr>
              <a:t>chapter </a:t>
            </a:r>
            <a:r>
              <a:rPr lang="en-US" sz="1800" dirty="0">
                <a:solidFill>
                  <a:schemeClr val="tx1"/>
                </a:solidFill>
              </a:rPr>
              <a:t>sponsored or co-sponsored </a:t>
            </a:r>
            <a:r>
              <a:rPr lang="en-US" sz="1800" dirty="0" smtClean="0">
                <a:solidFill>
                  <a:schemeClr val="tx1"/>
                </a:solidFill>
              </a:rPr>
              <a:t>activities for </a:t>
            </a:r>
            <a:r>
              <a:rPr lang="en-US" sz="1800" dirty="0">
                <a:solidFill>
                  <a:schemeClr val="tx1"/>
                </a:solidFill>
              </a:rPr>
              <a:t>5 points </a:t>
            </a:r>
            <a:r>
              <a:rPr lang="en-US" sz="1800" dirty="0" smtClean="0">
                <a:solidFill>
                  <a:schemeClr val="tx1"/>
                </a:solidFill>
              </a:rPr>
              <a:t>each. Examples are: </a:t>
            </a:r>
            <a:r>
              <a:rPr lang="en-US" sz="1800" dirty="0" smtClean="0">
                <a:solidFill>
                  <a:schemeClr val="tx1"/>
                </a:solidFill>
              </a:rPr>
              <a:t>Power Point </a:t>
            </a:r>
            <a:r>
              <a:rPr lang="en-US" sz="1800" dirty="0" smtClean="0">
                <a:solidFill>
                  <a:schemeClr val="tx1"/>
                </a:solidFill>
              </a:rPr>
              <a:t>presentation on Tax or </a:t>
            </a:r>
            <a:r>
              <a:rPr lang="en-US" sz="1800" dirty="0" smtClean="0">
                <a:solidFill>
                  <a:schemeClr val="tx1"/>
                </a:solidFill>
              </a:rPr>
              <a:t>Business </a:t>
            </a:r>
            <a:r>
              <a:rPr lang="en-US" sz="1800" dirty="0" smtClean="0">
                <a:solidFill>
                  <a:schemeClr val="tx1"/>
                </a:solidFill>
              </a:rPr>
              <a:t>related subjects, Psychology related subjects, informational sessions, etc. If we have one per campus we will have more </a:t>
            </a:r>
            <a:r>
              <a:rPr lang="en-US" sz="1800" dirty="0" smtClean="0">
                <a:solidFill>
                  <a:schemeClr val="tx1"/>
                </a:solidFill>
              </a:rPr>
              <a:t>than </a:t>
            </a:r>
            <a:r>
              <a:rPr lang="en-US" sz="1800" dirty="0" smtClean="0">
                <a:solidFill>
                  <a:schemeClr val="tx1"/>
                </a:solidFill>
              </a:rPr>
              <a:t>what we need to complete the maximum amount of 20 points (4x5=20).</a:t>
            </a:r>
            <a:br>
              <a:rPr lang="en-US" sz="1800" dirty="0" smtClean="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#7.MEMBERSHIP </a:t>
            </a:r>
            <a:r>
              <a:rPr lang="en-US" sz="1800" dirty="0">
                <a:solidFill>
                  <a:schemeClr val="tx1"/>
                </a:solidFill>
              </a:rPr>
              <a:t>DEVELOPMENT ACTIVITIES BY </a:t>
            </a:r>
            <a:r>
              <a:rPr lang="en-US" sz="1800" dirty="0" smtClean="0">
                <a:solidFill>
                  <a:schemeClr val="tx1"/>
                </a:solidFill>
              </a:rPr>
              <a:t>CHAPTER for a Maximum </a:t>
            </a:r>
            <a:r>
              <a:rPr lang="en-US" sz="1800" dirty="0">
                <a:solidFill>
                  <a:schemeClr val="tx1"/>
                </a:solidFill>
              </a:rPr>
              <a:t>20 points - Any organized membership development </a:t>
            </a:r>
            <a:r>
              <a:rPr lang="en-US" sz="1800" dirty="0" smtClean="0">
                <a:solidFill>
                  <a:schemeClr val="tx1"/>
                </a:solidFill>
              </a:rPr>
              <a:t>activity is worth </a:t>
            </a:r>
            <a:r>
              <a:rPr lang="en-US" sz="1800" dirty="0">
                <a:solidFill>
                  <a:schemeClr val="tx1"/>
                </a:solidFill>
              </a:rPr>
              <a:t>5 points </a:t>
            </a:r>
            <a:r>
              <a:rPr lang="en-US" sz="1800" dirty="0" smtClean="0">
                <a:solidFill>
                  <a:schemeClr val="tx1"/>
                </a:solidFill>
              </a:rPr>
              <a:t>each – A campus participating in the Membership Drive, recruiting activity must make sure that we have the announcement with the dates, place, participants </a:t>
            </a:r>
            <a:r>
              <a:rPr lang="en-US" sz="1800" dirty="0">
                <a:solidFill>
                  <a:schemeClr val="tx1"/>
                </a:solidFill>
              </a:rPr>
              <a:t>involvement </a:t>
            </a:r>
            <a:r>
              <a:rPr lang="en-US" sz="1800" dirty="0" smtClean="0">
                <a:solidFill>
                  <a:schemeClr val="tx1"/>
                </a:solidFill>
              </a:rPr>
              <a:t>clearly </a:t>
            </a:r>
            <a:r>
              <a:rPr lang="en-US" sz="1800" dirty="0">
                <a:solidFill>
                  <a:schemeClr val="tx1"/>
                </a:solidFill>
              </a:rPr>
              <a:t>documented</a:t>
            </a:r>
            <a:r>
              <a:rPr lang="en-US" sz="1800" dirty="0" smtClean="0">
                <a:solidFill>
                  <a:schemeClr val="tx1"/>
                </a:solidFill>
              </a:rPr>
              <a:t>.</a:t>
            </a:r>
            <a:br>
              <a:rPr lang="en-US" sz="1800" dirty="0" smtClean="0">
                <a:solidFill>
                  <a:schemeClr val="tx1"/>
                </a:solidFill>
              </a:rPr>
            </a:br>
            <a:r>
              <a:rPr lang="en-US" sz="1800" dirty="0" smtClean="0">
                <a:solidFill>
                  <a:schemeClr val="tx1"/>
                </a:solidFill>
              </a:rPr>
              <a:t>If only 4 activities from 4 of our 8 campus participate we will have the maximum amount of points awarded by MEMBERSHIP on Campus by Chapter. An example of Membership recruiting activity will be the 50/50 Membership Drive, Welcome Back/Membership Appreciation, etc.</a:t>
            </a:r>
            <a:endParaRPr lang="en-US" sz="1800" dirty="0">
              <a:solidFill>
                <a:schemeClr val="tx1"/>
              </a:solidFill>
            </a:endParaRPr>
          </a:p>
        </p:txBody>
      </p:sp>
    </p:spTree>
    <p:extLst>
      <p:ext uri="{BB962C8B-B14F-4D97-AF65-F5344CB8AC3E}">
        <p14:creationId xmlns:p14="http://schemas.microsoft.com/office/powerpoint/2010/main" val="1426527433"/>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609600"/>
            <a:ext cx="7467601" cy="5638800"/>
          </a:xfrm>
        </p:spPr>
        <p:txBody>
          <a:bodyPr>
            <a:normAutofit fontScale="90000"/>
          </a:bodyPr>
          <a:lstStyle/>
          <a:p>
            <a:r>
              <a:rPr lang="en-US" sz="1800" dirty="0" smtClean="0">
                <a:solidFill>
                  <a:schemeClr val="tx1"/>
                </a:solidFill>
              </a:rPr>
              <a:t>#8. COMMUNITY </a:t>
            </a:r>
            <a:r>
              <a:rPr lang="en-US" sz="1800" dirty="0">
                <a:solidFill>
                  <a:schemeClr val="tx1"/>
                </a:solidFill>
              </a:rPr>
              <a:t>SERVICE ACTIVITIES BY CHAPTER	</a:t>
            </a:r>
            <a:r>
              <a:rPr lang="en-US" sz="1800" dirty="0" smtClean="0">
                <a:solidFill>
                  <a:schemeClr val="tx1"/>
                </a:solidFill>
              </a:rPr>
              <a:t>with a Maximum of 26 points where the Chapter </a:t>
            </a:r>
            <a:r>
              <a:rPr lang="en-US" sz="1800" dirty="0">
                <a:solidFill>
                  <a:schemeClr val="tx1"/>
                </a:solidFill>
              </a:rPr>
              <a:t>must provide documentation showing Chapter </a:t>
            </a:r>
            <a:r>
              <a:rPr lang="en-US" sz="1800" dirty="0" smtClean="0">
                <a:solidFill>
                  <a:schemeClr val="tx1"/>
                </a:solidFill>
              </a:rPr>
              <a:t>involvement. Any </a:t>
            </a:r>
            <a:r>
              <a:rPr lang="en-US" sz="1800" dirty="0">
                <a:solidFill>
                  <a:schemeClr val="tx1"/>
                </a:solidFill>
              </a:rPr>
              <a:t>organized community service </a:t>
            </a:r>
            <a:r>
              <a:rPr lang="en-US" sz="1800" dirty="0" smtClean="0">
                <a:solidFill>
                  <a:schemeClr val="tx1"/>
                </a:solidFill>
              </a:rPr>
              <a:t>activity</a:t>
            </a:r>
            <a:br>
              <a:rPr lang="en-US" sz="1800" dirty="0" smtClean="0">
                <a:solidFill>
                  <a:schemeClr val="tx1"/>
                </a:solidFill>
              </a:rPr>
            </a:br>
            <a:r>
              <a:rPr lang="en-US" sz="1800" dirty="0" smtClean="0">
                <a:solidFill>
                  <a:schemeClr val="tx1"/>
                </a:solidFill>
              </a:rPr>
              <a:t>is </a:t>
            </a:r>
            <a:r>
              <a:rPr lang="en-US" sz="1800" dirty="0">
                <a:solidFill>
                  <a:schemeClr val="tx1"/>
                </a:solidFill>
              </a:rPr>
              <a:t>5 points </a:t>
            </a:r>
            <a:r>
              <a:rPr lang="en-US" sz="1800" dirty="0" smtClean="0">
                <a:solidFill>
                  <a:schemeClr val="tx1"/>
                </a:solidFill>
              </a:rPr>
              <a:t>each –the satisfaction has no values attached to it….</a:t>
            </a:r>
            <a:r>
              <a:rPr lang="en-US" sz="1800" dirty="0">
                <a:solidFill>
                  <a:schemeClr val="tx1"/>
                </a:solidFill>
              </a:rPr>
              <a:t/>
            </a:r>
            <a:br>
              <a:rPr lang="en-US" sz="1800" dirty="0">
                <a:solidFill>
                  <a:schemeClr val="tx1"/>
                </a:solidFill>
              </a:rPr>
            </a:br>
            <a:r>
              <a:rPr lang="en-US" sz="1800" dirty="0" smtClean="0">
                <a:solidFill>
                  <a:schemeClr val="tx1"/>
                </a:solidFill>
              </a:rPr>
              <a:t>Also, our participation </a:t>
            </a:r>
            <a:r>
              <a:rPr lang="en-US" sz="1800" dirty="0">
                <a:solidFill>
                  <a:schemeClr val="tx1"/>
                </a:solidFill>
              </a:rPr>
              <a:t>in a state sponsored service project </a:t>
            </a:r>
            <a:r>
              <a:rPr lang="en-US" sz="1800" dirty="0" smtClean="0">
                <a:solidFill>
                  <a:schemeClr val="tx1"/>
                </a:solidFill>
              </a:rPr>
              <a:t>is </a:t>
            </a:r>
            <a:r>
              <a:rPr lang="en-US" sz="1800" dirty="0">
                <a:solidFill>
                  <a:schemeClr val="tx1"/>
                </a:solidFill>
              </a:rPr>
              <a:t>2 points </a:t>
            </a:r>
            <a:r>
              <a:rPr lang="en-US" sz="1800" dirty="0" smtClean="0">
                <a:solidFill>
                  <a:schemeClr val="tx1"/>
                </a:solidFill>
              </a:rPr>
              <a:t>each and we always participate. We just have to clearly and specifically document this via email, flyers, posters, announcements in the SharePoint or any other venue, </a:t>
            </a:r>
            <a:r>
              <a:rPr lang="en-US" sz="1800" dirty="0" smtClean="0">
                <a:solidFill>
                  <a:schemeClr val="tx1"/>
                </a:solidFill>
              </a:rPr>
              <a:t>like </a:t>
            </a:r>
            <a:r>
              <a:rPr lang="en-US" sz="1800" dirty="0" err="1" smtClean="0">
                <a:solidFill>
                  <a:schemeClr val="tx1"/>
                </a:solidFill>
              </a:rPr>
              <a:t>LibGuide</a:t>
            </a:r>
            <a:r>
              <a:rPr lang="en-US" sz="1800" dirty="0" smtClean="0">
                <a:solidFill>
                  <a:schemeClr val="tx1"/>
                </a:solidFill>
              </a:rPr>
              <a:t>, </a:t>
            </a:r>
            <a:r>
              <a:rPr lang="en-US" sz="1800" dirty="0" err="1" smtClean="0">
                <a:solidFill>
                  <a:schemeClr val="tx1"/>
                </a:solidFill>
              </a:rPr>
              <a:t>Weebly</a:t>
            </a:r>
            <a:r>
              <a:rPr lang="en-US" sz="1800" dirty="0" smtClean="0">
                <a:solidFill>
                  <a:schemeClr val="tx1"/>
                </a:solidFill>
              </a:rPr>
              <a:t>, Circle, Teams, etc</a:t>
            </a:r>
            <a:r>
              <a:rPr lang="en-US" sz="1800" dirty="0">
                <a:solidFill>
                  <a:schemeClr val="tx1"/>
                </a:solidFill>
              </a:rPr>
              <a:t>. Usually we sponsor or co-sponsor non-profit organizations like the United Way, the Lighthouse for the </a:t>
            </a:r>
            <a:r>
              <a:rPr lang="en-US" sz="1800" dirty="0" smtClean="0">
                <a:solidFill>
                  <a:schemeClr val="tx1"/>
                </a:solidFill>
              </a:rPr>
              <a:t>Blind</a:t>
            </a:r>
            <a:r>
              <a:rPr lang="en-US" sz="1800" dirty="0">
                <a:solidFill>
                  <a:schemeClr val="tx1"/>
                </a:solidFill>
              </a:rPr>
              <a:t>, etc</a:t>
            </a:r>
            <a:r>
              <a:rPr lang="en-US" sz="1800" dirty="0" smtClean="0">
                <a:solidFill>
                  <a:schemeClr val="tx1"/>
                </a:solidFill>
              </a:rPr>
              <a:t>. Sponsorship with </a:t>
            </a:r>
            <a:r>
              <a:rPr lang="en-US" sz="1600" u="sng" dirty="0">
                <a:hlinkClick r:id="rId2"/>
              </a:rPr>
              <a:t>https://culca.org/</a:t>
            </a:r>
            <a:r>
              <a:rPr lang="en-US" sz="1600" dirty="0"/>
              <a:t> </a:t>
            </a:r>
            <a:r>
              <a:rPr lang="en-US" sz="1600" dirty="0" smtClean="0"/>
              <a:t>FIU, FAU, UM, etc.</a:t>
            </a: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#9</a:t>
            </a:r>
            <a:r>
              <a:rPr lang="en-US" sz="1800" dirty="0">
                <a:solidFill>
                  <a:schemeClr val="tx1"/>
                </a:solidFill>
              </a:rPr>
              <a:t>. </a:t>
            </a:r>
            <a:r>
              <a:rPr lang="en-US" sz="1800" dirty="0" smtClean="0">
                <a:solidFill>
                  <a:schemeClr val="tx1"/>
                </a:solidFill>
              </a:rPr>
              <a:t>SOCIAL </a:t>
            </a:r>
            <a:r>
              <a:rPr lang="en-US" sz="1800" dirty="0">
                <a:solidFill>
                  <a:schemeClr val="tx1"/>
                </a:solidFill>
              </a:rPr>
              <a:t>ACTIVITIES BY CHAPTER	</a:t>
            </a:r>
            <a:r>
              <a:rPr lang="en-US" sz="1800" dirty="0" smtClean="0">
                <a:solidFill>
                  <a:schemeClr val="tx1"/>
                </a:solidFill>
              </a:rPr>
              <a:t>for a Maximum of 20 points - Only 4 activities needed!  The more the merrier suggestions are: </a:t>
            </a:r>
            <a:r>
              <a:rPr lang="en-US" sz="1800" dirty="0" err="1" smtClean="0">
                <a:solidFill>
                  <a:schemeClr val="tx1"/>
                </a:solidFill>
              </a:rPr>
              <a:t>bdays</a:t>
            </a:r>
            <a:r>
              <a:rPr lang="en-US" sz="1800" dirty="0" smtClean="0">
                <a:solidFill>
                  <a:schemeClr val="tx1"/>
                </a:solidFill>
              </a:rPr>
              <a:t> gatherings, anniversaries, celebrations, events with a social touch at the end of the event. For example: SSC Appreciation Day attached to a reunion afterwards at Olive Garden or your favorite venue. It can be also a social meeting for Halloween, Thanksgiving, Christmas……. </a:t>
            </a:r>
            <a:br>
              <a:rPr lang="en-US" sz="1800" dirty="0" smtClean="0">
                <a:solidFill>
                  <a:schemeClr val="tx1"/>
                </a:solidFill>
              </a:rPr>
            </a:br>
            <a:r>
              <a:rPr lang="en-US" sz="1800" dirty="0" smtClean="0">
                <a:solidFill>
                  <a:schemeClr val="tx1"/>
                </a:solidFill>
              </a:rPr>
              <a:t>For example: We have the retirees social with a retired member every year. Now, we cannot count this event for other categories or </a:t>
            </a:r>
            <a:r>
              <a:rPr lang="en-US" sz="1800" dirty="0" smtClean="0">
                <a:solidFill>
                  <a:schemeClr val="tx1"/>
                </a:solidFill>
              </a:rPr>
              <a:t>criteria. </a:t>
            </a:r>
            <a:r>
              <a:rPr lang="en-US" sz="1800" dirty="0" smtClean="0">
                <a:solidFill>
                  <a:schemeClr val="tx1"/>
                </a:solidFill>
              </a:rPr>
              <a:t>If we count the event as “social” then we cannot use it for </a:t>
            </a:r>
            <a:r>
              <a:rPr lang="en-US" sz="1800" dirty="0" smtClean="0">
                <a:solidFill>
                  <a:schemeClr val="tx1"/>
                </a:solidFill>
              </a:rPr>
              <a:t>another one with the exception of the </a:t>
            </a:r>
            <a:r>
              <a:rPr lang="en-US" sz="1800" dirty="0" smtClean="0">
                <a:solidFill>
                  <a:schemeClr val="tx1"/>
                </a:solidFill>
              </a:rPr>
              <a:t>Retirees events as it is </a:t>
            </a:r>
            <a:r>
              <a:rPr lang="en-US" sz="1800" dirty="0" smtClean="0">
                <a:solidFill>
                  <a:schemeClr val="tx1"/>
                </a:solidFill>
              </a:rPr>
              <a:t>all recognized. </a:t>
            </a:r>
            <a:endParaRPr lang="en-US" sz="1800" dirty="0">
              <a:solidFill>
                <a:schemeClr val="tx1"/>
              </a:solidFill>
            </a:endParaRPr>
          </a:p>
        </p:txBody>
      </p:sp>
    </p:spTree>
    <p:extLst>
      <p:ext uri="{BB962C8B-B14F-4D97-AF65-F5344CB8AC3E}">
        <p14:creationId xmlns:p14="http://schemas.microsoft.com/office/powerpoint/2010/main" val="2544987546"/>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609600"/>
            <a:ext cx="6858001" cy="5943600"/>
          </a:xfrm>
        </p:spPr>
        <p:txBody>
          <a:bodyPr>
            <a:normAutofit fontScale="90000"/>
          </a:bodyPr>
          <a:lstStyle/>
          <a:p>
            <a:r>
              <a:rPr lang="en-US" sz="1800" b="1" dirty="0" smtClean="0">
                <a:solidFill>
                  <a:schemeClr val="tx1"/>
                </a:solidFill>
              </a:rPr>
              <a:t>#10</a:t>
            </a:r>
            <a:r>
              <a:rPr lang="en-US" sz="1800" b="1" dirty="0">
                <a:solidFill>
                  <a:schemeClr val="tx1"/>
                </a:solidFill>
              </a:rPr>
              <a:t>. </a:t>
            </a:r>
            <a:r>
              <a:rPr lang="en-US" sz="1800" b="1" dirty="0" smtClean="0">
                <a:solidFill>
                  <a:schemeClr val="tx1"/>
                </a:solidFill>
              </a:rPr>
              <a:t>FUNDRAISING </a:t>
            </a:r>
            <a:r>
              <a:rPr lang="en-US" sz="1800" b="1" dirty="0">
                <a:solidFill>
                  <a:schemeClr val="tx1"/>
                </a:solidFill>
              </a:rPr>
              <a:t>ACTIVITIES BY </a:t>
            </a:r>
            <a:r>
              <a:rPr lang="en-US" sz="1800" b="1" dirty="0" smtClean="0">
                <a:solidFill>
                  <a:schemeClr val="tx1"/>
                </a:solidFill>
              </a:rPr>
              <a:t>CHAPTER for a Maximum of 20 </a:t>
            </a:r>
            <a:r>
              <a:rPr lang="en-US" sz="1800" b="1" dirty="0">
                <a:solidFill>
                  <a:schemeClr val="tx1"/>
                </a:solidFill>
              </a:rPr>
              <a:t>points </a:t>
            </a:r>
            <a:r>
              <a:rPr lang="en-US" sz="1800" b="1" dirty="0" smtClean="0">
                <a:solidFill>
                  <a:schemeClr val="tx1"/>
                </a:solidFill>
              </a:rPr>
              <a:t>as usual Documentation is the key. Any </a:t>
            </a:r>
            <a:r>
              <a:rPr lang="en-US" sz="1800" b="1" dirty="0">
                <a:solidFill>
                  <a:schemeClr val="tx1"/>
                </a:solidFill>
              </a:rPr>
              <a:t>organized fundraising </a:t>
            </a:r>
            <a:r>
              <a:rPr lang="en-US" sz="1800" b="1" dirty="0" smtClean="0">
                <a:solidFill>
                  <a:schemeClr val="tx1"/>
                </a:solidFill>
              </a:rPr>
              <a:t>activity will be </a:t>
            </a:r>
            <a:r>
              <a:rPr lang="en-US" sz="1800" b="1" dirty="0">
                <a:solidFill>
                  <a:schemeClr val="tx1"/>
                </a:solidFill>
              </a:rPr>
              <a:t>5 points </a:t>
            </a:r>
            <a:r>
              <a:rPr lang="en-US" sz="1800" b="1" dirty="0" smtClean="0">
                <a:solidFill>
                  <a:schemeClr val="tx1"/>
                </a:solidFill>
              </a:rPr>
              <a:t>each. If we only have 4 activities that way we will reach the maximum of 20 points per Chapter. Example of Fundraising activities are the hot dog sale, the pizza sale, the books/crafts sale, the Miami Heat Day, </a:t>
            </a:r>
            <a:r>
              <a:rPr lang="en-US" sz="1800" b="1" dirty="0" smtClean="0">
                <a:solidFill>
                  <a:schemeClr val="tx1"/>
                </a:solidFill>
              </a:rPr>
              <a:t>the bake sale, etc</a:t>
            </a:r>
            <a:r>
              <a:rPr lang="en-US" sz="1800" b="1" dirty="0" smtClean="0">
                <a:solidFill>
                  <a:schemeClr val="tx1"/>
                </a:solidFill>
              </a:rPr>
              <a:t>. </a:t>
            </a:r>
            <a:br>
              <a:rPr lang="en-US" sz="1800" b="1" dirty="0" smtClean="0">
                <a:solidFill>
                  <a:schemeClr val="tx1"/>
                </a:solidFill>
              </a:rPr>
            </a:br>
            <a:r>
              <a:rPr lang="en-US" sz="1800" b="1" dirty="0">
                <a:solidFill>
                  <a:schemeClr val="tx1"/>
                </a:solidFill>
              </a:rPr>
              <a:t>#</a:t>
            </a:r>
            <a:r>
              <a:rPr lang="en-US" sz="1800" b="1" dirty="0" smtClean="0">
                <a:solidFill>
                  <a:schemeClr val="tx1"/>
                </a:solidFill>
              </a:rPr>
              <a:t>11</a:t>
            </a:r>
            <a:r>
              <a:rPr lang="en-US" sz="1800" b="1" dirty="0">
                <a:solidFill>
                  <a:schemeClr val="tx1"/>
                </a:solidFill>
              </a:rPr>
              <a:t>.  </a:t>
            </a:r>
            <a:r>
              <a:rPr lang="en-US" sz="1800" b="1" dirty="0" smtClean="0">
                <a:solidFill>
                  <a:schemeClr val="tx1"/>
                </a:solidFill>
              </a:rPr>
              <a:t>SCHOLARSHIP </a:t>
            </a:r>
            <a:r>
              <a:rPr lang="en-US" sz="1800" b="1" dirty="0" smtClean="0">
                <a:solidFill>
                  <a:schemeClr val="tx1"/>
                </a:solidFill>
              </a:rPr>
              <a:t>PROGRAM - a </a:t>
            </a:r>
            <a:r>
              <a:rPr lang="en-US" sz="1800" b="1" dirty="0" smtClean="0">
                <a:solidFill>
                  <a:schemeClr val="tx1"/>
                </a:solidFill>
              </a:rPr>
              <a:t>Maximum of 5 </a:t>
            </a:r>
            <a:r>
              <a:rPr lang="en-US" sz="1800" b="1" dirty="0">
                <a:solidFill>
                  <a:schemeClr val="tx1"/>
                </a:solidFill>
              </a:rPr>
              <a:t>points </a:t>
            </a:r>
            <a:r>
              <a:rPr lang="en-US" sz="1800" b="1" dirty="0" smtClean="0">
                <a:solidFill>
                  <a:schemeClr val="tx1"/>
                </a:solidFill>
              </a:rPr>
              <a:t>- Chapter </a:t>
            </a:r>
            <a:r>
              <a:rPr lang="en-US" sz="1800" b="1" dirty="0">
                <a:solidFill>
                  <a:schemeClr val="tx1"/>
                </a:solidFill>
              </a:rPr>
              <a:t>must provide AFC chapter scholarship program criteria and documentation of scholarship awards </a:t>
            </a:r>
            <a:r>
              <a:rPr lang="en-US" sz="1800" b="1" i="1" u="sng" dirty="0">
                <a:solidFill>
                  <a:schemeClr val="accent5"/>
                </a:solidFill>
              </a:rPr>
              <a:t>or</a:t>
            </a:r>
            <a:r>
              <a:rPr lang="en-US" sz="1800" b="1" dirty="0">
                <a:solidFill>
                  <a:schemeClr val="tx1"/>
                </a:solidFill>
              </a:rPr>
              <a:t> a copy of each activity announcement for the building of a scholarship program.  Chapter involvement must be clearly </a:t>
            </a:r>
            <a:r>
              <a:rPr lang="en-US" sz="1800" b="1" dirty="0" smtClean="0">
                <a:solidFill>
                  <a:schemeClr val="tx1"/>
                </a:solidFill>
              </a:rPr>
              <a:t>documented.  </a:t>
            </a:r>
            <a:br>
              <a:rPr lang="en-US" sz="1800" b="1" dirty="0" smtClean="0">
                <a:solidFill>
                  <a:schemeClr val="tx1"/>
                </a:solidFill>
              </a:rPr>
            </a:br>
            <a:r>
              <a:rPr lang="en-US" sz="1800" b="1" dirty="0" smtClean="0">
                <a:solidFill>
                  <a:schemeClr val="tx1"/>
                </a:solidFill>
              </a:rPr>
              <a:t>An </a:t>
            </a:r>
            <a:r>
              <a:rPr lang="en-US" sz="1800" b="1" dirty="0">
                <a:solidFill>
                  <a:schemeClr val="tx1"/>
                </a:solidFill>
              </a:rPr>
              <a:t>established scholarship program with criteria and documentation of awards </a:t>
            </a:r>
            <a:r>
              <a:rPr lang="en-US" sz="1800" b="1" dirty="0" smtClean="0">
                <a:solidFill>
                  <a:schemeClr val="tx1"/>
                </a:solidFill>
              </a:rPr>
              <a:t>is worth 5 points and/or</a:t>
            </a:r>
            <a:r>
              <a:rPr lang="en-US" sz="1800" b="1" dirty="0">
                <a:solidFill>
                  <a:schemeClr val="tx1"/>
                </a:solidFill>
              </a:rPr>
              <a:t/>
            </a:r>
            <a:br>
              <a:rPr lang="en-US" sz="1800" b="1" dirty="0">
                <a:solidFill>
                  <a:schemeClr val="tx1"/>
                </a:solidFill>
              </a:rPr>
            </a:br>
            <a:r>
              <a:rPr lang="en-US" sz="1800" b="1" dirty="0">
                <a:solidFill>
                  <a:schemeClr val="tx1"/>
                </a:solidFill>
              </a:rPr>
              <a:t>Participation in a fundraising program to build a scholarship program. – 3 points </a:t>
            </a:r>
            <a:r>
              <a:rPr lang="en-US" sz="1800" b="1" dirty="0" smtClean="0">
                <a:solidFill>
                  <a:schemeClr val="tx1"/>
                </a:solidFill>
              </a:rPr>
              <a:t>each – the maximum is 5 points. We offer scholarships at IAC and North. See documentation provided for last year’s </a:t>
            </a:r>
            <a:r>
              <a:rPr lang="en-US" sz="1800" b="1" smtClean="0">
                <a:solidFill>
                  <a:schemeClr val="tx1"/>
                </a:solidFill>
              </a:rPr>
              <a:t>award</a:t>
            </a:r>
            <a:r>
              <a:rPr lang="en-US" sz="1800" b="1" smtClean="0">
                <a:solidFill>
                  <a:schemeClr val="tx1"/>
                </a:solidFill>
              </a:rPr>
              <a:t>.</a:t>
            </a:r>
            <a:br>
              <a:rPr lang="en-US" sz="1800" b="1" smtClean="0">
                <a:solidFill>
                  <a:schemeClr val="tx1"/>
                </a:solidFill>
              </a:rPr>
            </a:br>
            <a:r>
              <a:rPr lang="en-US" sz="1800" b="1" dirty="0">
                <a:solidFill>
                  <a:schemeClr val="tx1"/>
                </a:solidFill>
              </a:rPr>
              <a:t/>
            </a:r>
            <a:br>
              <a:rPr lang="en-US" sz="1800" b="1" dirty="0">
                <a:solidFill>
                  <a:schemeClr val="tx1"/>
                </a:solidFill>
              </a:rPr>
            </a:br>
            <a:r>
              <a:rPr lang="en-US" sz="1800" b="1" dirty="0">
                <a:solidFill>
                  <a:schemeClr val="tx1"/>
                </a:solidFill>
              </a:rPr>
              <a:t/>
            </a:r>
            <a:br>
              <a:rPr lang="en-US" sz="1800" b="1" dirty="0">
                <a:solidFill>
                  <a:schemeClr val="tx1"/>
                </a:solidFill>
              </a:rPr>
            </a:br>
            <a:r>
              <a:rPr lang="en-US" sz="1800" b="1" dirty="0" smtClean="0">
                <a:solidFill>
                  <a:schemeClr val="tx1"/>
                </a:solidFill>
              </a:rPr>
              <a:t> </a:t>
            </a:r>
            <a:r>
              <a:rPr lang="en-US" sz="1800" dirty="0">
                <a:solidFill>
                  <a:schemeClr val="tx1"/>
                </a:solidFill>
              </a:rPr>
              <a:t/>
            </a:r>
            <a:br>
              <a:rPr lang="en-US" sz="1800" dirty="0">
                <a:solidFill>
                  <a:schemeClr val="tx1"/>
                </a:solidFill>
              </a:rPr>
            </a:br>
            <a:r>
              <a:rPr lang="en-US" sz="1800" dirty="0" smtClean="0">
                <a:solidFill>
                  <a:schemeClr val="tx1"/>
                </a:solidFill>
              </a:rPr>
              <a:t/>
            </a:r>
            <a:br>
              <a:rPr lang="en-US" sz="1800" dirty="0" smtClean="0">
                <a:solidFill>
                  <a:schemeClr val="tx1"/>
                </a:solidFill>
              </a:rPr>
            </a:b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endParaRPr lang="en-US" sz="1800" dirty="0"/>
          </a:p>
        </p:txBody>
      </p:sp>
    </p:spTree>
    <p:extLst>
      <p:ext uri="{BB962C8B-B14F-4D97-AF65-F5344CB8AC3E}">
        <p14:creationId xmlns:p14="http://schemas.microsoft.com/office/powerpoint/2010/main" val="1825460125"/>
      </p:ext>
    </p:extLst>
  </p:cSld>
  <p:clrMapOvr>
    <a:masterClrMapping/>
  </p:clrMapOvr>
  <mc:AlternateContent xmlns:mc="http://schemas.openxmlformats.org/markup-compatibility/2006">
    <mc:Choice xmlns:p14="http://schemas.microsoft.com/office/powerpoint/2010/main" Requires="p14">
      <p:transition spd="slow" p14:dur="1500" advClick="0" advTm="30000">
        <p:split orient="vert"/>
      </p:transition>
    </mc:Choice>
    <mc:Fallback>
      <p:transition spd="slow" advClick="0" advTm="30000">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173</TotalTime>
  <Words>572</Words>
  <Application>Microsoft Office PowerPoint</Application>
  <PresentationFormat>On-screen Show (4:3)</PresentationFormat>
  <Paragraphs>76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Trebuchet MS</vt:lpstr>
      <vt:lpstr>Wingdings 3</vt:lpstr>
      <vt:lpstr>Facet</vt:lpstr>
      <vt:lpstr>AFC Yearbook Manual by criteria</vt:lpstr>
      <vt:lpstr>PowerPoint Presentation</vt:lpstr>
      <vt:lpstr>PowerPoint Presentation</vt:lpstr>
      <vt:lpstr>#3. REGION AND COMMISSION PARTICIPATION a Maximum of 50 points  Points are only awarded to one person per commission per conference Submittal of Chapter Activity Report to Region Director prior to each of the four regularly scheduled Board of Directors meetings - 1 point each (Maximum 4 points) Attendance at Region Conference - 5 points Attendance at Chapter President’s meetings - 1 point each (Maximum 3 points) Attendance at Commission Conference – 1 point each (Maximum 18 points) The goal is to attend as many conferences as possible and to send at least one representative to each conference according to the calendar of events posted in the myafchome.org website online If we hold a Chapter/Commission Conference we have extra points. ALWAYS DOCUMENTING THE EVENT WITH A PHOTO AND CAPTURE OF DATE, PARTICIPANT NAME AND EVENT LOCATION – a photo without the pertinent information is obsolete because it doesn’t render the needed data.  Also as mentioned herewith , the registration to the event as proof of attendance. </vt:lpstr>
      <vt:lpstr>PowerPoint Presentation</vt:lpstr>
      <vt:lpstr>#4.  COMMISSION EXEMPLARY PRACTICES-Maximum 90 points Chapter must provide copy of cover sheet or supporting documentation for nomination a Nomination for Commission Exemplary Practice - 5 points each with a maximum of 25 points will be awarded per commission. This nomination has to aim at different commissions not just one. This participation on the Nominations is crucial to earn us the points. For example: during Joint Commissions we have a perfect opportunity to target diverse Commissions at once. Like the Excellence in Technology Award from the Technology Commission. See AFC Website under RECOGNITION of AWARDS  #5. CHAPTER POLITICAL ACTIVITIES with a Maximum of 20 points (5 points each activity)  Chapter must provide a copy of each activity announcement making sure that the Chapter involvement is clearly documented. Any organized political activity. Include only activities sponsored or co-sponsored by the Chapter (not the College). merits 5 points each If each campus schedules one Political Activity each term we can have the maximum of points. Examples are: the conference Call from AFC Tallahassee, the trip to Tallahassee with the college, any political event on campus co-sponsoring SGA, etc. flyers, photos, emails, etc. </vt:lpstr>
      <vt:lpstr>#6.PROFESSIONAL DEVELOPMENT ACTIVITIES BY CHAPTER with a Maximum of 20 points – Only working on an activity by campus we can have the maximum of points.  Again we will need a photo, flyer, email, poster, the YouTube link of any organized educational activity. We must only include chapter sponsored or co-sponsored activities for 5 points each. Examples are: Power Point presentation on Tax or Business related subjects, Psychology related subjects, informational sessions, etc. If we have one per campus we will have more than what we need to complete the maximum amount of 20 points (4x5=20).  #7.MEMBERSHIP DEVELOPMENT ACTIVITIES BY CHAPTER for a Maximum 20 points - Any organized membership development activity is worth 5 points each – A campus participating in the Membership Drive, recruiting activity must make sure that we have the announcement with the dates, place, participants involvement clearly documented. If only 4 activities from 4 of our 8 campus participate we will have the maximum amount of points awarded by MEMBERSHIP on Campus by Chapter. An example of Membership recruiting activity will be the 50/50 Membership Drive, Welcome Back/Membership Appreciation, etc.</vt:lpstr>
      <vt:lpstr>#8. COMMUNITY SERVICE ACTIVITIES BY CHAPTER with a Maximum of 26 points where the Chapter must provide documentation showing Chapter involvement. Any organized community service activity is 5 points each –the satisfaction has no values attached to it…. Also, our participation in a state sponsored service project is 2 points each and we always participate. We just have to clearly and specifically document this via email, flyers, posters, announcements in the SharePoint or any other venue, like LibGuide, Weebly, Circle, Teams, etc. Usually we sponsor or co-sponsor non-profit organizations like the United Way, the Lighthouse for the Blind, etc. Sponsorship with https://culca.org/ FIU, FAU, UM, etc.  #9. SOCIAL ACTIVITIES BY CHAPTER for a Maximum of 20 points - Only 4 activities needed!  The more the merrier suggestions are: bdays gatherings, anniversaries, celebrations, events with a social touch at the end of the event. For example: SSC Appreciation Day attached to a reunion afterwards at Olive Garden or your favorite venue. It can be also a social meeting for Halloween, Thanksgiving, Christmas…….  For example: We have the retirees social with a retired member every year. Now, we cannot count this event for other categories or criteria. If we count the event as “social” then we cannot use it for another one with the exception of the Retirees events as it is all recognized. </vt:lpstr>
      <vt:lpstr>#10. FUNDRAISING ACTIVITIES BY CHAPTER for a Maximum of 20 points as usual Documentation is the key. Any organized fundraising activity will be 5 points each. If we only have 4 activities that way we will reach the maximum of 20 points per Chapter. Example of Fundraising activities are the hot dog sale, the pizza sale, the books/crafts sale, the Miami Heat Day, the bake sale, etc.  #11.  SCHOLARSHIP PROGRAM - a Maximum of 5 points - Chapter must provide AFC chapter scholarship program criteria and documentation of scholarship awards or a copy of each activity announcement for the building of a scholarship program.  Chapter involvement must be clearly documented.   An established scholarship program with criteria and documentation of awards is worth 5 points and/or Participation in a fundraising program to build a scholarship program. – 3 points each – the maximum is 5 points. We offer scholarships at IAC and North. See documentation provided for last year’s award.         </vt:lpstr>
      <vt:lpstr>#12.  SOCIAL MEDIA for a Maximum of 30 points Chapter must provide a screen print of Chapter Website, Facebook page, Twitter page or other form of electronic social media showing chapter information, membership recruitment information, minutes, upcoming events, etc. A college internal intranet is not considered social media. Chapter Website – 10 points Facebook Page – 10 points Other form of electronic social media – 10 points At present we have our Chapter Website at http://www.mdc.edu/afc/  Other form SharePoint site https://sharepoint.mdc.edu/north/committees/facc/SitePages/Home.aspx  and we are working on establishing our AFC Facebook with MDC and private https://afcmdc.weebly.com/news--events.html  https://mdc.blackboard.com/  Instagram  What’sApp  Slack  LinkedIn   Other</vt:lpstr>
      <vt:lpstr>PowerPoint Presentation</vt:lpstr>
      <vt:lpstr>PowerPoint Presentation</vt:lpstr>
      <vt:lpstr>PowerPoint Presentation</vt:lpstr>
      <vt:lpstr>#16. COLLEGE RETIRED MEMBERS ACTIVITIES with a Maximum of 15 points. Chapter must provide contact information to include mailing address and/or email address for each chapter member who has retired from their college. Chapter must provide copy of invitation or information concerning chapter events as sent to college retirees and method of distribution. Email invitations are accepted in this category. Chapter must provide proof of college retiree’s participation in chapter, regional or state activities.  Points are only awarded per activity where college retired members are participating. College Retired Members Contact List – 5 points Publicizing of Chapter Activities to College Retirees – 1 point each activity (Maximum 5 points) College Retiree Member’s Participation in Chapter Activities – 1 point each activity (Maximum 5 points)-REMEMBER to include your Retirees in each and every activity, and to include them ALWAYS to secure their participation YEARLY! BE BOLD! BE WISE! BE CREATIVE!                                              The END Copyright@Bertha Cabrera</vt:lpstr>
    </vt:vector>
  </TitlesOfParts>
  <Company>Miami Dade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Cabrera, Bertha</cp:lastModifiedBy>
  <cp:revision>50</cp:revision>
  <cp:lastPrinted>2012-07-23T20:46:19Z</cp:lastPrinted>
  <dcterms:created xsi:type="dcterms:W3CDTF">2012-07-23T20:33:11Z</dcterms:created>
  <dcterms:modified xsi:type="dcterms:W3CDTF">2021-06-27T14:58:35Z</dcterms:modified>
</cp:coreProperties>
</file>