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7" r:id="rId3"/>
    <p:sldId id="290" r:id="rId4"/>
    <p:sldId id="25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1" r:id="rId14"/>
    <p:sldId id="272" r:id="rId15"/>
    <p:sldId id="274" r:id="rId16"/>
    <p:sldId id="276" r:id="rId17"/>
    <p:sldId id="277" r:id="rId18"/>
    <p:sldId id="278" r:id="rId19"/>
    <p:sldId id="279" r:id="rId20"/>
    <p:sldId id="260" r:id="rId21"/>
    <p:sldId id="261" r:id="rId22"/>
    <p:sldId id="288" r:id="rId23"/>
    <p:sldId id="291" r:id="rId24"/>
    <p:sldId id="289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38" autoAdjust="0"/>
  </p:normalViewPr>
  <p:slideViewPr>
    <p:cSldViewPr snapToGrid="0">
      <p:cViewPr varScale="1">
        <p:scale>
          <a:sx n="91" d="100"/>
          <a:sy n="91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Sales (</a:t>
            </a:r>
            <a:r>
              <a:rPr lang="en-US" sz="1862" b="0" i="0" u="none" strike="noStrike" baseline="0" dirty="0">
                <a:effectLst/>
              </a:rPr>
              <a:t>US only)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US$, Millions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18.7</c:v>
                </c:pt>
                <c:pt idx="1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E-4A77-AAFA-A5877C2B9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202272"/>
        <c:axId val="1863991840"/>
      </c:barChart>
      <c:valAx>
        <c:axId val="186399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202272"/>
        <c:crosses val="autoZero"/>
        <c:crossBetween val="between"/>
      </c:valAx>
      <c:catAx>
        <c:axId val="2005202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991840"/>
        <c:crosses val="autoZero"/>
        <c:auto val="1"/>
        <c:lblAlgn val="ctr"/>
        <c:lblOffset val="100"/>
        <c:noMultiLvlLbl val="0"/>
      </c:catAx>
      <c:spPr>
        <a:solidFill>
          <a:schemeClr val="tx2"/>
        </a:solidFill>
        <a:ln w="76200">
          <a:solidFill>
            <a:schemeClr val="accent1">
              <a:lumMod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76200"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NMC is an international community of experts in educational technology. ELI is a collaborative community dedicated to all aspects of technology in higher education and committed to advancing learning through innovation. Technology Adoption and Educational Change steered the discussions of the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1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Vision (Technology vs Flexibility), Budget (last step, not the focus), Non-negotiables (Writing space, connectivity and power, flexible furniture) Real State (realistic, open, long-term sustainability),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Macquarie University is a public research university based in Sydney,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Students’ innovation-friendly behaviors, such as curiosity and creativity, stem from the establishment of positive internal and external factors such as teamwork, support, and motivation.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3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XDTxEeLLD8" TargetMode="External"/><Relationship Id="rId5" Type="http://schemas.openxmlformats.org/officeDocument/2006/relationships/hyperlink" Target="https://youtu.be/KXDTxEeLLD8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states-of-matter-basics/latest/states-of-matter-basics_e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-web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843" y="301452"/>
            <a:ext cx="6119037" cy="26364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2017 Top Trends in Innovative Technologies for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844" y="3446585"/>
            <a:ext cx="6119037" cy="302455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Presented by: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/>
              <a:t>Marcos A. Nunez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2017 Board Member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Technology Commission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Association of Florida Colleges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0" y="255134"/>
            <a:ext cx="11887200" cy="89253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Today … Significant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54" y="1524985"/>
            <a:ext cx="8789872" cy="53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0" y="255134"/>
            <a:ext cx="11887200" cy="89253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Today … Important Developments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804"/>
            <a:ext cx="12192000" cy="28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74" y="281416"/>
            <a:ext cx="6037555" cy="973769"/>
          </a:xfrm>
        </p:spPr>
        <p:txBody>
          <a:bodyPr>
            <a:normAutofit/>
          </a:bodyPr>
          <a:lstStyle/>
          <a:p>
            <a:r>
              <a:rPr lang="en-US" sz="5400" dirty="0"/>
              <a:t>Learning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5" y="1535546"/>
            <a:ext cx="8046718" cy="568462"/>
          </a:xfrm>
        </p:spPr>
        <p:txBody>
          <a:bodyPr>
            <a:normAutofit/>
          </a:bodyPr>
          <a:lstStyle/>
          <a:p>
            <a:r>
              <a:rPr lang="en-US" sz="3200" dirty="0"/>
              <a:t>Mid-Term </a:t>
            </a:r>
            <a:r>
              <a:rPr lang="en-US" sz="3200" b="1" dirty="0"/>
              <a:t>Trend</a:t>
            </a:r>
            <a:r>
              <a:rPr lang="en-US" sz="3200" dirty="0"/>
              <a:t>: Three to five years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4" y="2695089"/>
            <a:ext cx="7569443" cy="294223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47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433" y="1624611"/>
            <a:ext cx="8471906" cy="455252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An </a:t>
            </a:r>
            <a:r>
              <a:rPr lang="en-US" sz="2800" b="1" dirty="0">
                <a:solidFill>
                  <a:schemeClr val="tx2"/>
                </a:solidFill>
              </a:rPr>
              <a:t>interest</a:t>
            </a:r>
            <a:r>
              <a:rPr lang="en-US" sz="2800" dirty="0">
                <a:solidFill>
                  <a:schemeClr val="tx2"/>
                </a:solidFill>
              </a:rPr>
              <a:t> rather than a </a:t>
            </a:r>
            <a:r>
              <a:rPr lang="en-US" sz="2800" b="1" dirty="0">
                <a:solidFill>
                  <a:schemeClr val="tx2"/>
                </a:solidFill>
              </a:rPr>
              <a:t>priority</a:t>
            </a:r>
            <a:r>
              <a:rPr lang="en-US" sz="2800" dirty="0">
                <a:solidFill>
                  <a:schemeClr val="tx2"/>
                </a:solidFill>
              </a:rPr>
              <a:t> at most institutions.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Most common objectives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retention</a:t>
            </a:r>
            <a:r>
              <a:rPr lang="en-US" sz="2800" dirty="0">
                <a:solidFill>
                  <a:schemeClr val="tx2"/>
                </a:solidFill>
              </a:rPr>
              <a:t>, course-level </a:t>
            </a:r>
            <a:r>
              <a:rPr lang="en-US" sz="2800" b="1" dirty="0">
                <a:solidFill>
                  <a:schemeClr val="tx2"/>
                </a:solidFill>
              </a:rPr>
              <a:t>academic success</a:t>
            </a:r>
            <a:r>
              <a:rPr lang="en-US" sz="2800" dirty="0">
                <a:solidFill>
                  <a:schemeClr val="tx2"/>
                </a:solidFill>
              </a:rPr>
              <a:t>, and </a:t>
            </a:r>
            <a:r>
              <a:rPr lang="en-US" sz="2800" b="1" dirty="0">
                <a:solidFill>
                  <a:schemeClr val="tx2"/>
                </a:solidFill>
              </a:rPr>
              <a:t>reduced time to degree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More commonly used to </a:t>
            </a:r>
            <a:r>
              <a:rPr lang="en-US" sz="2800" b="1" dirty="0">
                <a:solidFill>
                  <a:schemeClr val="tx2"/>
                </a:solidFill>
              </a:rPr>
              <a:t>monitor or measure student progress </a:t>
            </a:r>
            <a:r>
              <a:rPr lang="en-US" sz="2800" dirty="0">
                <a:solidFill>
                  <a:schemeClr val="tx2"/>
                </a:solidFill>
              </a:rPr>
              <a:t>than to </a:t>
            </a:r>
            <a:r>
              <a:rPr lang="en-US" sz="2800" b="1" dirty="0">
                <a:solidFill>
                  <a:schemeClr val="tx2"/>
                </a:solidFill>
              </a:rPr>
              <a:t>predict success or prescribe intervention strategies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7869" y="281416"/>
            <a:ext cx="8518849" cy="973769"/>
          </a:xfrm>
        </p:spPr>
        <p:txBody>
          <a:bodyPr>
            <a:noAutofit/>
          </a:bodyPr>
          <a:lstStyle/>
          <a:p>
            <a:r>
              <a:rPr lang="en-US" sz="4800" dirty="0"/>
              <a:t>Learning Analytics - Insights</a:t>
            </a:r>
          </a:p>
        </p:txBody>
      </p:sp>
    </p:spTree>
    <p:extLst>
      <p:ext uri="{BB962C8B-B14F-4D97-AF65-F5344CB8AC3E}">
        <p14:creationId xmlns:p14="http://schemas.microsoft.com/office/powerpoint/2010/main" val="595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5" y="0"/>
            <a:ext cx="4936578" cy="6832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8235171" y="3153744"/>
            <a:ext cx="3321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Most Common Objectives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79617" y="606490"/>
            <a:ext cx="3349690" cy="170750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Learning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5779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201517"/>
            <a:ext cx="7249727" cy="91706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Learning Space Redesign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5" y="1331360"/>
            <a:ext cx="8046718" cy="568462"/>
          </a:xfrm>
        </p:spPr>
        <p:txBody>
          <a:bodyPr>
            <a:normAutofit/>
          </a:bodyPr>
          <a:lstStyle/>
          <a:p>
            <a:r>
              <a:rPr lang="en-US" sz="3200" dirty="0"/>
              <a:t>Mid-Term </a:t>
            </a:r>
            <a:r>
              <a:rPr lang="en-US" sz="3200" b="1" dirty="0"/>
              <a:t>Trend</a:t>
            </a:r>
            <a:r>
              <a:rPr lang="en-US" sz="3200" dirty="0"/>
              <a:t>: Three to five years</a:t>
            </a:r>
          </a:p>
        </p:txBody>
      </p:sp>
      <p:pic>
        <p:nvPicPr>
          <p:cNvPr id="4" name="KXDTxEeLLD8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4075" y="2112596"/>
            <a:ext cx="5507016" cy="4130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714" y="4008450"/>
            <a:ext cx="1386673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5"/>
              </a:rPr>
              <a:t>Video Link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03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74" y="281417"/>
            <a:ext cx="6663801" cy="89931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Cultures of Innovation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5" y="1535546"/>
            <a:ext cx="8046718" cy="568462"/>
          </a:xfrm>
        </p:spPr>
        <p:txBody>
          <a:bodyPr>
            <a:normAutofit/>
          </a:bodyPr>
          <a:lstStyle/>
          <a:p>
            <a:r>
              <a:rPr lang="en-US" sz="3200" dirty="0"/>
              <a:t>Long-Term </a:t>
            </a:r>
            <a:r>
              <a:rPr lang="en-US" sz="3200" b="1" dirty="0"/>
              <a:t>Trend</a:t>
            </a:r>
            <a:r>
              <a:rPr lang="en-US" sz="3200" dirty="0"/>
              <a:t>: Five or more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713" y="2724540"/>
            <a:ext cx="8192328" cy="304698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514350" indent="-514350">
              <a:lnSpc>
                <a:spcPct val="150000"/>
              </a:lnSpc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r>
              <a:rPr lang="en-US" sz="3200" dirty="0"/>
              <a:t>As campuses have evolved into hotbeds for </a:t>
            </a:r>
            <a:r>
              <a:rPr lang="en-US" sz="3200" b="1" dirty="0"/>
              <a:t>entrepreneurship</a:t>
            </a:r>
            <a:r>
              <a:rPr lang="en-US" sz="3200" dirty="0"/>
              <a:t> and </a:t>
            </a:r>
            <a:r>
              <a:rPr lang="en-US" sz="3200" b="1" dirty="0"/>
              <a:t>discovery</a:t>
            </a:r>
            <a:r>
              <a:rPr lang="en-US" sz="3200" dirty="0"/>
              <a:t>, higher education has become widely regarded as a vehicle for driving innovation.</a:t>
            </a:r>
          </a:p>
        </p:txBody>
      </p:sp>
    </p:spTree>
    <p:extLst>
      <p:ext uri="{BB962C8B-B14F-4D97-AF65-F5344CB8AC3E}">
        <p14:creationId xmlns:p14="http://schemas.microsoft.com/office/powerpoint/2010/main" val="10572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37" y="255134"/>
            <a:ext cx="10935477" cy="88320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Innovation in Higher Education -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8800"/>
            <a:ext cx="11010123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Research</a:t>
            </a:r>
            <a:r>
              <a:rPr lang="en-US" sz="2800" dirty="0"/>
              <a:t> focusing on how institutions can promote </a:t>
            </a:r>
            <a:r>
              <a:rPr lang="en-US" sz="2800" b="1" dirty="0"/>
              <a:t>experimentation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Growing need to accept </a:t>
            </a:r>
            <a:r>
              <a:rPr lang="en-US" sz="2800" b="1" dirty="0"/>
              <a:t>failure</a:t>
            </a:r>
            <a:r>
              <a:rPr lang="en-US" sz="2800" dirty="0"/>
              <a:t> as an important part of the </a:t>
            </a:r>
            <a:r>
              <a:rPr lang="en-US" sz="2800" b="1" dirty="0"/>
              <a:t>learning process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Institutions must implement </a:t>
            </a:r>
            <a:r>
              <a:rPr lang="en-US" sz="2800" b="1" dirty="0"/>
              <a:t>changes</a:t>
            </a:r>
            <a:r>
              <a:rPr lang="en-US" sz="2800" dirty="0"/>
              <a:t> to remove barriers that limit the development of </a:t>
            </a:r>
            <a:r>
              <a:rPr lang="en-US" sz="2800" b="1" dirty="0"/>
              <a:t>new ideas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98" y="5576835"/>
            <a:ext cx="6139543" cy="1095270"/>
          </a:xfrm>
        </p:spPr>
        <p:txBody>
          <a:bodyPr>
            <a:normAutofit/>
          </a:bodyPr>
          <a:lstStyle/>
          <a:p>
            <a:r>
              <a:rPr lang="en-US" sz="1600" dirty="0"/>
              <a:t>© 2017, Technology Commission, Association of Florida Colleges.</a:t>
            </a:r>
          </a:p>
          <a:p>
            <a:r>
              <a:rPr lang="en-US" sz="1600" dirty="0"/>
              <a:t>Permission is granted to copy, distribute, or transmit this material in any format; provided that proper attribution is included.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>
          <a:xfrm>
            <a:off x="6743703" y="0"/>
            <a:ext cx="544829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38" y="301640"/>
            <a:ext cx="1636738" cy="1664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6498" y="2250268"/>
            <a:ext cx="6119037" cy="3024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3600" dirty="0"/>
              <a:t>Presented at:</a:t>
            </a:r>
            <a:r>
              <a:rPr lang="en-US" sz="2800" dirty="0"/>
              <a:t>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2800" b="1" dirty="0"/>
              <a:t>Region V &amp; Administration Commission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/>
              <a:t>2017 Joint Spring Conference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/>
              <a:t>Florida Keys Community College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/>
              <a:t>Key West, Florida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/>
              <a:t>May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96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46" y="0"/>
            <a:ext cx="9232507" cy="6858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74" y="281417"/>
            <a:ext cx="7771753" cy="899314"/>
          </a:xfrm>
        </p:spPr>
        <p:txBody>
          <a:bodyPr>
            <a:normAutofit/>
          </a:bodyPr>
          <a:lstStyle/>
          <a:p>
            <a:r>
              <a:rPr lang="en-US" sz="5400" dirty="0"/>
              <a:t>Internet of Things (</a:t>
            </a:r>
            <a:r>
              <a:rPr lang="en-US" sz="5400" dirty="0" err="1"/>
              <a:t>IoT</a:t>
            </a:r>
            <a:r>
              <a:rPr lang="en-US" sz="5400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756" y="1535545"/>
            <a:ext cx="8350179" cy="534415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dirty="0"/>
              <a:t>Time-to-Adoption Horizon: Two to Three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713" y="2724540"/>
            <a:ext cx="8192328" cy="304698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514350" indent="-514350">
              <a:lnSpc>
                <a:spcPct val="150000"/>
              </a:lnSpc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r>
              <a:rPr lang="en-US" sz="3200" dirty="0"/>
              <a:t>Everyday objects and small devices endowed with enough computing power to capture, process, and transmit information across networks.</a:t>
            </a:r>
          </a:p>
        </p:txBody>
      </p:sp>
    </p:spTree>
    <p:extLst>
      <p:ext uri="{BB962C8B-B14F-4D97-AF65-F5344CB8AC3E}">
        <p14:creationId xmlns:p14="http://schemas.microsoft.com/office/powerpoint/2010/main" val="21658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5400" y="199698"/>
            <a:ext cx="6051331" cy="101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dirty="0" err="1">
                <a:solidFill>
                  <a:schemeClr val="bg1"/>
                </a:solidFill>
              </a:rPr>
              <a:t>IoT</a:t>
            </a:r>
            <a:r>
              <a:rPr lang="en-US" sz="6600"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498" y="1507252"/>
            <a:ext cx="114037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Many people are already familiar with </a:t>
            </a:r>
            <a:r>
              <a:rPr lang="en-US" sz="3200" dirty="0" err="1"/>
              <a:t>IoT</a:t>
            </a:r>
            <a:r>
              <a:rPr lang="en-US" sz="3200" dirty="0"/>
              <a:t> through their experiences with wearables (Apple Watch, Fitbit fitness tracker) and smart home products (Amazon Echo).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By 2020, nearly 21 billion connected “things” will be in use.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Global spending on </a:t>
            </a:r>
            <a:r>
              <a:rPr lang="en-US" sz="3200" dirty="0" err="1"/>
              <a:t>IoT</a:t>
            </a:r>
            <a:r>
              <a:rPr lang="en-US" sz="3200" dirty="0"/>
              <a:t> will reach $1.29 trillion by 2020.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Growing trend: smart city/campus (using ubiquitous connected devices to improve public/student services).</a:t>
            </a:r>
          </a:p>
        </p:txBody>
      </p:sp>
    </p:spTree>
    <p:extLst>
      <p:ext uri="{BB962C8B-B14F-4D97-AF65-F5344CB8AC3E}">
        <p14:creationId xmlns:p14="http://schemas.microsoft.com/office/powerpoint/2010/main" val="17364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6672943" cy="8803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Acknowledgments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53" y="2351314"/>
            <a:ext cx="10952703" cy="33360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Marsha Kiner, Associate Executive Director, AFC</a:t>
            </a:r>
          </a:p>
          <a:p>
            <a:pPr>
              <a:lnSpc>
                <a:spcPct val="150000"/>
              </a:lnSpc>
            </a:pPr>
            <a:r>
              <a:rPr lang="en-US" dirty="0"/>
              <a:t>Sandi Barret, 2017 Director, AFC Region V</a:t>
            </a:r>
          </a:p>
          <a:p>
            <a:pPr>
              <a:lnSpc>
                <a:spcPct val="150000"/>
              </a:lnSpc>
            </a:pPr>
            <a:r>
              <a:rPr lang="en-US" dirty="0"/>
              <a:t>Jason Cohen, 2017 President, AFC Broward College Chapter</a:t>
            </a:r>
          </a:p>
          <a:p>
            <a:pPr>
              <a:lnSpc>
                <a:spcPct val="150000"/>
              </a:lnSpc>
            </a:pPr>
            <a:r>
              <a:rPr lang="en-US" dirty="0"/>
              <a:t>Jim Lansing, Legislative Representative, AFC Broward College Chapter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255134"/>
            <a:ext cx="7711966" cy="1036850"/>
          </a:xfrm>
        </p:spPr>
        <p:txBody>
          <a:bodyPr/>
          <a:lstStyle/>
          <a:p>
            <a:pPr algn="ctr"/>
            <a:r>
              <a:rPr lang="en-US" sz="6600" dirty="0"/>
              <a:t>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00806" y="2144110"/>
            <a:ext cx="9898117" cy="4017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Adams Becker, S., Cummins, M., Davis, A., Freeman, A., Hall</a:t>
            </a:r>
          </a:p>
          <a:p>
            <a:pPr marL="461963" indent="0">
              <a:buNone/>
            </a:pPr>
            <a:r>
              <a:rPr lang="en-US" dirty="0" err="1"/>
              <a:t>Giesinger</a:t>
            </a:r>
            <a:r>
              <a:rPr lang="en-US" dirty="0"/>
              <a:t>, C., and </a:t>
            </a:r>
            <a:r>
              <a:rPr lang="en-US" dirty="0" err="1"/>
              <a:t>Ananthanarayanan</a:t>
            </a:r>
            <a:r>
              <a:rPr lang="en-US" dirty="0"/>
              <a:t>, V. (2017). NMC Horizon</a:t>
            </a:r>
          </a:p>
          <a:p>
            <a:pPr marL="461963" indent="0">
              <a:buNone/>
            </a:pPr>
            <a:r>
              <a:rPr lang="en-US" dirty="0"/>
              <a:t>Report: 2017 Higher Education Edition. Austin, Texas: The New</a:t>
            </a:r>
          </a:p>
          <a:p>
            <a:pPr marL="461963" indent="0">
              <a:buNone/>
            </a:pPr>
            <a:r>
              <a:rPr lang="en-US" dirty="0"/>
              <a:t>Media Consortium.</a:t>
            </a:r>
          </a:p>
          <a:p>
            <a:pPr marL="0" indent="0">
              <a:buNone/>
            </a:pPr>
            <a:r>
              <a:rPr lang="en-US" dirty="0" err="1"/>
              <a:t>Arroway</a:t>
            </a:r>
            <a:r>
              <a:rPr lang="en-US" dirty="0"/>
              <a:t>, Pam, Glenda Morgan, Molly O’Keefe, and Ronald</a:t>
            </a:r>
          </a:p>
          <a:p>
            <a:pPr marL="461963" indent="0">
              <a:buNone/>
            </a:pPr>
            <a:r>
              <a:rPr lang="en-US" dirty="0" err="1"/>
              <a:t>Yanosky</a:t>
            </a:r>
            <a:r>
              <a:rPr lang="en-US" dirty="0"/>
              <a:t>. Learning Analytics in Higher Education. Research report.</a:t>
            </a:r>
          </a:p>
          <a:p>
            <a:pPr marL="461963" indent="0">
              <a:buNone/>
            </a:pPr>
            <a:r>
              <a:rPr lang="en-US" dirty="0"/>
              <a:t>Louisville, CO: ECAR, March 2016.</a:t>
            </a:r>
          </a:p>
        </p:txBody>
      </p:sp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96" y="1828800"/>
            <a:ext cx="7954556" cy="47565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b="1" dirty="0"/>
              <a:t>The </a:t>
            </a:r>
            <a:r>
              <a:rPr lang="en-US" sz="3600" b="1" i="1" dirty="0"/>
              <a:t>NMC Horizon Report: 2017 Higher Education Edition.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dirty="0"/>
              <a:t>The New Media Consortium (NMC).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dirty="0"/>
              <a:t>The EDUCAUSE Learning Initiative.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dirty="0"/>
              <a:t>Five-year impact of innovative practices and technologies for higher education.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70" y="3774489"/>
            <a:ext cx="28956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61" y="1633495"/>
            <a:ext cx="2408618" cy="21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Going back in time … 2004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370338"/>
            <a:ext cx="5691326" cy="3329127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alibri" panose="020F0502020204030204" pitchFamily="34" charset="0"/>
                <a:ea typeface="+mj-ea"/>
                <a:cs typeface="+mj-cs"/>
              </a:rPr>
              <a:t>Assemblies</a:t>
            </a:r>
            <a:r>
              <a:rPr lang="en-US" sz="3200" dirty="0">
                <a:latin typeface="Calibri" panose="020F0502020204030204" pitchFamily="34" charset="0"/>
                <a:ea typeface="+mj-ea"/>
                <a:cs typeface="+mj-cs"/>
              </a:rPr>
              <a:t> of audio, graphic,  animation, and other </a:t>
            </a:r>
            <a:r>
              <a:rPr lang="en-US" sz="3200" b="1" dirty="0">
                <a:latin typeface="Calibri" panose="020F0502020204030204" pitchFamily="34" charset="0"/>
                <a:ea typeface="+mj-ea"/>
                <a:cs typeface="+mj-cs"/>
              </a:rPr>
              <a:t>digital</a:t>
            </a:r>
            <a:r>
              <a:rPr lang="en-US" sz="320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>
                <a:latin typeface="Calibri" panose="020F0502020204030204" pitchFamily="34" charset="0"/>
                <a:ea typeface="+mj-ea"/>
                <a:cs typeface="+mj-cs"/>
              </a:rPr>
              <a:t>formats</a:t>
            </a:r>
            <a:r>
              <a:rPr lang="en-US" sz="3200" dirty="0">
                <a:latin typeface="Calibri" panose="020F0502020204030204" pitchFamily="34" charset="0"/>
                <a:ea typeface="+mj-ea"/>
                <a:cs typeface="+mj-cs"/>
              </a:rPr>
              <a:t> that are intended to be </a:t>
            </a:r>
            <a:r>
              <a:rPr lang="en-US" sz="3200" b="1" dirty="0">
                <a:latin typeface="Calibri" panose="020F0502020204030204" pitchFamily="34" charset="0"/>
                <a:ea typeface="+mj-ea"/>
                <a:cs typeface="+mj-cs"/>
              </a:rPr>
              <a:t>reusable</a:t>
            </a:r>
            <a:r>
              <a:rPr lang="en-US" sz="3200" dirty="0">
                <a:latin typeface="Calibri" panose="020F0502020204030204" pitchFamily="34" charset="0"/>
                <a:ea typeface="+mj-ea"/>
                <a:cs typeface="+mj-cs"/>
              </a:rPr>
              <a:t> in a variety of ways and easily </a:t>
            </a:r>
            <a:r>
              <a:rPr lang="en-US" sz="3200" b="1" dirty="0">
                <a:latin typeface="Calibri" panose="020F0502020204030204" pitchFamily="34" charset="0"/>
                <a:ea typeface="+mj-ea"/>
                <a:cs typeface="+mj-cs"/>
              </a:rPr>
              <a:t>combined</a:t>
            </a:r>
            <a:r>
              <a:rPr lang="en-US" sz="320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>
                <a:latin typeface="Calibri" panose="020F0502020204030204" pitchFamily="34" charset="0"/>
                <a:ea typeface="+mj-ea"/>
                <a:cs typeface="+mj-cs"/>
              </a:rPr>
              <a:t>into higher-level instructional components </a:t>
            </a:r>
            <a:r>
              <a:rPr lang="en-US" sz="3200" dirty="0">
                <a:latin typeface="Calibri" panose="020F0502020204030204" pitchFamily="34" charset="0"/>
                <a:ea typeface="+mj-ea"/>
                <a:cs typeface="+mj-cs"/>
              </a:rPr>
              <a:t>such as lessons and modules.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6157" y="2280575"/>
            <a:ext cx="3426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Learning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299" y="4739951"/>
            <a:ext cx="3357933" cy="40011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hlinkClick r:id="rId2"/>
              </a:rPr>
              <a:t>Physics Animation (2004)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Going back in time … 2004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106" y="2370337"/>
            <a:ext cx="5691326" cy="3329127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alibri" panose="020F0502020204030204" pitchFamily="34" charset="0"/>
                <a:ea typeface="+mj-ea"/>
                <a:cs typeface="+mj-cs"/>
              </a:rPr>
              <a:t>Group of convergent technologies and ideas based on a dynamic concept of individual and group </a:t>
            </a:r>
            <a:r>
              <a:rPr lang="en-US" sz="3600" b="1" dirty="0">
                <a:latin typeface="Calibri" panose="020F0502020204030204" pitchFamily="34" charset="0"/>
                <a:ea typeface="+mj-ea"/>
                <a:cs typeface="+mj-cs"/>
              </a:rPr>
              <a:t>knowledge generation and sharing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6157" y="2280575"/>
            <a:ext cx="378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595959"/>
                </a:solidFill>
                <a:latin typeface="Book Antiqua"/>
              </a:rPr>
              <a:t>Knowledge Webs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299" y="4739951"/>
            <a:ext cx="2154285" cy="707886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hlinkClick r:id="rId2"/>
              </a:rPr>
              <a:t>James Burke's Knowledge Web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Going back in time … 2010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106" y="2370337"/>
            <a:ext cx="5691326" cy="3329127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alibri" panose="020F0502020204030204" pitchFamily="34" charset="0"/>
                <a:ea typeface="+mj-ea"/>
                <a:cs typeface="+mj-cs"/>
              </a:rPr>
              <a:t>“… electronic books are gaining a foothold on campuses as well, where they serve as a cost-effective and portable alternative to heavy textbooks …”</a:t>
            </a:r>
            <a:endParaRPr lang="en-US" sz="3600" b="1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706" y="1618102"/>
            <a:ext cx="378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/>
              <a:t>Electronic Books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05819910"/>
              </p:ext>
            </p:extLst>
          </p:nvPr>
        </p:nvGraphicFramePr>
        <p:xfrm>
          <a:off x="492450" y="3521717"/>
          <a:ext cx="4639388" cy="313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7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Going back in time … 2010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702" y="2771554"/>
            <a:ext cx="5691326" cy="2677523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alibri" panose="020F0502020204030204" pitchFamily="34" charset="0"/>
                <a:ea typeface="+mj-ea"/>
                <a:cs typeface="+mj-cs"/>
              </a:rPr>
              <a:t>Blending digital information with our sensory perception of the real world, for the purpose of enhancing the (learning) experience</a:t>
            </a:r>
            <a:endParaRPr lang="en-US" sz="3600" b="1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706" y="1618102"/>
            <a:ext cx="4124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/>
              <a:t>Augmented Reality (AR)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718326"/>
                  </p:ext>
                </p:extLst>
              </p:nvPr>
            </p:nvGraphicFramePr>
            <p:xfrm>
              <a:off x="1545772" y="4092016"/>
              <a:ext cx="3048000" cy="1714500"/>
            </p:xfrm>
            <a:graphic>
              <a:graphicData uri="http://schemas.microsoft.com/office/powerpoint/2016/slidezoom">
                <pslz:sldZm>
                  <pslz:sldZmObj sldId="284" cId="2248592390">
                    <pslz:zmPr id="{F74A79CB-71EE-414E-B5CD-A57DB481F8A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3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5772" y="409201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9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11"/>
            <a:ext cx="12192000" cy="64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0" y="255134"/>
            <a:ext cx="11887200" cy="89253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Today … 2017 Top Trends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463"/>
            <a:ext cx="12192000" cy="51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794</Words>
  <Application>Microsoft Office PowerPoint</Application>
  <PresentationFormat>Widescreen</PresentationFormat>
  <Paragraphs>87</Paragraphs>
  <Slides>24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Book Antiqua</vt:lpstr>
      <vt:lpstr>Calibri</vt:lpstr>
      <vt:lpstr>Sales Direction 16X9</vt:lpstr>
      <vt:lpstr>2017 Top Trends in Innovative Technologies for Higher Education</vt:lpstr>
      <vt:lpstr>PowerPoint Presentation</vt:lpstr>
      <vt:lpstr>Introduction</vt:lpstr>
      <vt:lpstr>Going back in time … 2004 trends</vt:lpstr>
      <vt:lpstr>Going back in time … 2004 trends</vt:lpstr>
      <vt:lpstr>Going back in time … 2010 trends</vt:lpstr>
      <vt:lpstr>Going back in time … 2010 trends</vt:lpstr>
      <vt:lpstr>PowerPoint Presentation</vt:lpstr>
      <vt:lpstr>Today … 2017 Top Trends</vt:lpstr>
      <vt:lpstr>Today … Significant Challenges</vt:lpstr>
      <vt:lpstr>Today … Important Developments</vt:lpstr>
      <vt:lpstr>Learning Analytics</vt:lpstr>
      <vt:lpstr>Learning Analytics - Insights</vt:lpstr>
      <vt:lpstr>PowerPoint Presentation</vt:lpstr>
      <vt:lpstr>Learning Space Redesign</vt:lpstr>
      <vt:lpstr>PowerPoint Presentation</vt:lpstr>
      <vt:lpstr>PowerPoint Presentation</vt:lpstr>
      <vt:lpstr>Cultures of Innovation</vt:lpstr>
      <vt:lpstr>Innovation in Higher Education - Insights</vt:lpstr>
      <vt:lpstr>PowerPoint Presentation</vt:lpstr>
      <vt:lpstr>Internet of Things (IoT)</vt:lpstr>
      <vt:lpstr>PowerPoint Presentation</vt:lpstr>
      <vt:lpstr>Acknowledgments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Top Tech Trends in Higher-Ed</dc:title>
  <dc:creator/>
  <cp:keywords>AFC</cp:keywords>
  <cp:lastModifiedBy/>
  <cp:revision>1</cp:revision>
  <dcterms:created xsi:type="dcterms:W3CDTF">2017-05-15T23:50:37Z</dcterms:created>
  <dcterms:modified xsi:type="dcterms:W3CDTF">2017-05-20T18:56:22Z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