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56" r:id="rId2"/>
    <p:sldId id="257" r:id="rId3"/>
    <p:sldId id="259" r:id="rId4"/>
    <p:sldId id="258" r:id="rId5"/>
    <p:sldId id="260" r:id="rId6"/>
    <p:sldId id="261" r:id="rId7"/>
    <p:sldId id="262" r:id="rId8"/>
    <p:sldId id="263" r:id="rId9"/>
    <p:sldId id="268" r:id="rId10"/>
    <p:sldId id="270" r:id="rId11"/>
    <p:sldId id="267" r:id="rId12"/>
    <p:sldId id="264" r:id="rId13"/>
    <p:sldId id="265" r:id="rId14"/>
    <p:sldId id="266" r:id="rId15"/>
    <p:sldId id="269"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96" y="-7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DBD86B-AD31-4CAF-90DB-BEAF5FAB8502}" type="datetimeFigureOut">
              <a:rPr lang="en-US" smtClean="0"/>
              <a:t>4/29/2017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2AD42-DB6E-4339-832F-5CB03AF1071D}" type="slidenum">
              <a:rPr lang="en-US" smtClean="0"/>
              <a:t>‹#›</a:t>
            </a:fld>
            <a:endParaRPr lang="en-US"/>
          </a:p>
        </p:txBody>
      </p:sp>
    </p:spTree>
    <p:extLst>
      <p:ext uri="{BB962C8B-B14F-4D97-AF65-F5344CB8AC3E}">
        <p14:creationId xmlns:p14="http://schemas.microsoft.com/office/powerpoint/2010/main" val="8658748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69ADB-8294-4D54-9678-1F79B7DA8C8C}" type="datetimeFigureOut">
              <a:rPr lang="en-US" smtClean="0"/>
              <a:t>4/29/2017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ED5C5-2F47-42BB-A58B-84A267B24F49}" type="slidenum">
              <a:rPr lang="en-US" smtClean="0"/>
              <a:t>‹#›</a:t>
            </a:fld>
            <a:endParaRPr lang="en-US"/>
          </a:p>
        </p:txBody>
      </p:sp>
    </p:spTree>
    <p:extLst>
      <p:ext uri="{BB962C8B-B14F-4D97-AF65-F5344CB8AC3E}">
        <p14:creationId xmlns:p14="http://schemas.microsoft.com/office/powerpoint/2010/main" val="248597283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ED5C5-2F47-42BB-A58B-84A267B24F49}"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7415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1ED5C5-2F47-42BB-A58B-84A267B24F49}"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9366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110929-EC24-4500-93CE-FCA7264450EF}"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DE7A7-A4B9-4D72-915C-5F3EE03FA0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10929-EC24-4500-93CE-FCA7264450EF}"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DE7A7-A4B9-4D72-915C-5F3EE03FA0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6110929-EC24-4500-93CE-FCA7264450EF}"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DE7A7-A4B9-4D72-915C-5F3EE03FA08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10929-EC24-4500-93CE-FCA7264450EF}"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DE7A7-A4B9-4D72-915C-5F3EE03FA08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10929-EC24-4500-93CE-FCA7264450EF}"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DE7A7-A4B9-4D72-915C-5F3EE03FA0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6110929-EC24-4500-93CE-FCA7264450EF}"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DE7A7-A4B9-4D72-915C-5F3EE03FA08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110929-EC24-4500-93CE-FCA7264450EF}"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DE7A7-A4B9-4D72-915C-5F3EE03FA0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110929-EC24-4500-93CE-FCA7264450EF}"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DE7A7-A4B9-4D72-915C-5F3EE03FA0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6110929-EC24-4500-93CE-FCA7264450EF}"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DE7A7-A4B9-4D72-915C-5F3EE03FA0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6110929-EC24-4500-93CE-FCA7264450EF}"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DE7A7-A4B9-4D72-915C-5F3EE03FA08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10929-EC24-4500-93CE-FCA7264450EF}"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DE7A7-A4B9-4D72-915C-5F3EE03FA08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6110929-EC24-4500-93CE-FCA7264450EF}" type="datetimeFigureOut">
              <a:rPr lang="en-US" smtClean="0"/>
              <a:t>4/29/2017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C4DE7A7-A4B9-4D72-915C-5F3EE03FA08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psn.mdc.edu/facc" TargetMode="External"/><Relationship Id="rId2" Type="http://schemas.openxmlformats.org/officeDocument/2006/relationships/hyperlink" Target="http://afcmdcwest.weebl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image003.jpg@01D0FF53.088644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image003.jpg@01D0FF53.088644D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apitalsoup.com/2013/11/14/florida-college-system-chancellor-recognizes-innovation-excellence/"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mdc.edu/sai/" TargetMode="External"/><Relationship Id="rId4" Type="http://schemas.openxmlformats.org/officeDocument/2006/relationships/hyperlink" Target="http://splicd.com/YfqAuymCP2c/442/5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438400"/>
          </a:xfrm>
        </p:spPr>
        <p:txBody>
          <a:bodyPr>
            <a:normAutofit fontScale="90000"/>
          </a:bodyPr>
          <a:lstStyle/>
          <a:p>
            <a:r>
              <a:rPr lang="en-US" dirty="0" smtClean="0"/>
              <a:t>AFC INDUCTION CEREMONY </a:t>
            </a:r>
            <a:br>
              <a:rPr lang="en-US" dirty="0" smtClean="0"/>
            </a:br>
            <a:r>
              <a:rPr lang="en-US" dirty="0" smtClean="0"/>
              <a:t>LUNCHEON </a:t>
            </a:r>
            <a:br>
              <a:rPr lang="en-US" dirty="0" smtClean="0"/>
            </a:br>
            <a:r>
              <a:rPr lang="en-US" dirty="0"/>
              <a:t>&amp;</a:t>
            </a:r>
            <a:r>
              <a:rPr lang="en-US" dirty="0" smtClean="0"/>
              <a:t/>
            </a:r>
            <a:br>
              <a:rPr lang="en-US" dirty="0" smtClean="0"/>
            </a:br>
            <a:r>
              <a:rPr lang="en-US" dirty="0" smtClean="0"/>
              <a:t>AFC EXECUTIVE  BOARD MEETING</a:t>
            </a:r>
            <a:endParaRPr lang="en-US" dirty="0"/>
          </a:p>
        </p:txBody>
      </p:sp>
      <p:sp>
        <p:nvSpPr>
          <p:cNvPr id="3" name="Subtitle 2"/>
          <p:cNvSpPr>
            <a:spLocks noGrp="1"/>
          </p:cNvSpPr>
          <p:nvPr>
            <p:ph type="subTitle" idx="1"/>
          </p:nvPr>
        </p:nvSpPr>
        <p:spPr/>
        <p:txBody>
          <a:bodyPr>
            <a:normAutofit lnSpcReduction="10000"/>
          </a:bodyPr>
          <a:lstStyle/>
          <a:p>
            <a:r>
              <a:rPr lang="en-US" dirty="0" smtClean="0"/>
              <a:t>Miami Dade College North Campus</a:t>
            </a:r>
          </a:p>
          <a:p>
            <a:r>
              <a:rPr lang="en-US" dirty="0" smtClean="0"/>
              <a:t>Friday, February 3, 2017</a:t>
            </a:r>
          </a:p>
          <a:p>
            <a:r>
              <a:rPr lang="en-US" dirty="0" smtClean="0"/>
              <a:t>1:30 pm</a:t>
            </a:r>
          </a:p>
          <a:p>
            <a:r>
              <a:rPr lang="en-US" dirty="0" smtClean="0"/>
              <a:t>Room 3238-39</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267200"/>
            <a:ext cx="1828800" cy="1895856"/>
          </a:xfrm>
          <a:prstGeom prst="rect">
            <a:avLst/>
          </a:prstGeom>
        </p:spPr>
      </p:pic>
    </p:spTree>
    <p:extLst>
      <p:ext uri="{BB962C8B-B14F-4D97-AF65-F5344CB8AC3E}">
        <p14:creationId xmlns:p14="http://schemas.microsoft.com/office/powerpoint/2010/main" val="32756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438400"/>
          </a:xfrm>
        </p:spPr>
        <p:txBody>
          <a:bodyPr>
            <a:normAutofit/>
          </a:bodyPr>
          <a:lstStyle/>
          <a:p>
            <a:pPr marL="274320" lvl="0" indent="-274320">
              <a:spcBef>
                <a:spcPct val="20000"/>
              </a:spcBef>
            </a:pPr>
            <a:r>
              <a:rPr lang="en-US" sz="2400" dirty="0">
                <a:solidFill>
                  <a:srgbClr val="073E87"/>
                </a:solidFill>
                <a:ea typeface="+mn-ea"/>
                <a:cs typeface="+mn-cs"/>
              </a:rPr>
              <a:t>Kendall AFC’s </a:t>
            </a:r>
            <a:r>
              <a:rPr lang="en-US" sz="2400" dirty="0">
                <a:solidFill>
                  <a:srgbClr val="C00000"/>
                </a:solidFill>
                <a:ea typeface="+mn-ea"/>
                <a:cs typeface="+mn-cs"/>
              </a:rPr>
              <a:t>Protein Food Drive </a:t>
            </a:r>
            <a:r>
              <a:rPr lang="en-US" sz="2400" dirty="0">
                <a:solidFill>
                  <a:srgbClr val="073E87"/>
                </a:solidFill>
                <a:ea typeface="+mn-ea"/>
                <a:cs typeface="+mn-cs"/>
              </a:rPr>
              <a:t>for </a:t>
            </a:r>
            <a:r>
              <a:rPr lang="en-US" sz="2400" dirty="0" smtClean="0">
                <a:solidFill>
                  <a:srgbClr val="073E87"/>
                </a:solidFill>
                <a:ea typeface="+mn-ea"/>
                <a:cs typeface="+mn-cs"/>
              </a:rPr>
              <a:t/>
            </a:r>
            <a:br>
              <a:rPr lang="en-US" sz="2400" dirty="0" smtClean="0">
                <a:solidFill>
                  <a:srgbClr val="073E87"/>
                </a:solidFill>
                <a:ea typeface="+mn-ea"/>
                <a:cs typeface="+mn-cs"/>
              </a:rPr>
            </a:br>
            <a:r>
              <a:rPr lang="en-US" sz="2400" dirty="0" smtClean="0">
                <a:solidFill>
                  <a:srgbClr val="C00000"/>
                </a:solidFill>
                <a:ea typeface="+mn-ea"/>
                <a:cs typeface="+mn-cs"/>
              </a:rPr>
              <a:t>Eat </a:t>
            </a:r>
            <a:r>
              <a:rPr lang="en-US" sz="2400" dirty="0">
                <a:solidFill>
                  <a:srgbClr val="C00000"/>
                </a:solidFill>
                <a:ea typeface="+mn-ea"/>
                <a:cs typeface="+mn-cs"/>
              </a:rPr>
              <a:t>Well, Do Well </a:t>
            </a:r>
            <a:r>
              <a:rPr lang="en-US" sz="2400" i="1" dirty="0">
                <a:solidFill>
                  <a:srgbClr val="C00000"/>
                </a:solidFill>
                <a:ea typeface="+mn-ea"/>
                <a:cs typeface="+mn-cs"/>
              </a:rPr>
              <a:t>Finals Experience </a:t>
            </a:r>
            <a:r>
              <a:rPr lang="en-US" sz="2400" dirty="0" smtClean="0">
                <a:solidFill>
                  <a:srgbClr val="073E87"/>
                </a:solidFill>
                <a:ea typeface="+mn-ea"/>
                <a:cs typeface="+mn-cs"/>
              </a:rPr>
              <a:t/>
            </a:r>
            <a:br>
              <a:rPr lang="en-US" sz="2400" dirty="0" smtClean="0">
                <a:solidFill>
                  <a:srgbClr val="073E87"/>
                </a:solidFill>
                <a:ea typeface="+mn-ea"/>
                <a:cs typeface="+mn-cs"/>
              </a:rPr>
            </a:br>
            <a:r>
              <a:rPr lang="en-US" sz="2400" dirty="0" smtClean="0">
                <a:solidFill>
                  <a:srgbClr val="073E87"/>
                </a:solidFill>
                <a:ea typeface="+mn-ea"/>
                <a:cs typeface="+mn-cs"/>
              </a:rPr>
              <a:t> </a:t>
            </a:r>
            <a:r>
              <a:rPr lang="en-US" sz="2400" dirty="0" smtClean="0">
                <a:solidFill>
                  <a:srgbClr val="C00000"/>
                </a:solidFill>
                <a:ea typeface="+mn-ea"/>
                <a:cs typeface="+mn-cs"/>
              </a:rPr>
              <a:t>Car </a:t>
            </a:r>
            <a:r>
              <a:rPr lang="en-US" sz="2400" dirty="0">
                <a:solidFill>
                  <a:srgbClr val="C00000"/>
                </a:solidFill>
                <a:ea typeface="+mn-ea"/>
                <a:cs typeface="+mn-cs"/>
              </a:rPr>
              <a:t>Wash Basket </a:t>
            </a:r>
            <a:r>
              <a:rPr lang="en-US" sz="2400" dirty="0">
                <a:solidFill>
                  <a:srgbClr val="073E87"/>
                </a:solidFill>
                <a:ea typeface="+mn-ea"/>
                <a:cs typeface="+mn-cs"/>
              </a:rPr>
              <a:t>for </a:t>
            </a:r>
            <a:r>
              <a:rPr lang="en-US" sz="2400" dirty="0" smtClean="0">
                <a:solidFill>
                  <a:srgbClr val="073E87"/>
                </a:solidFill>
                <a:ea typeface="+mn-ea"/>
                <a:cs typeface="+mn-cs"/>
              </a:rPr>
              <a:t>the United Way’s Silent Auction event </a:t>
            </a:r>
            <a:r>
              <a:rPr lang="en-US" sz="2400" dirty="0">
                <a:solidFill>
                  <a:srgbClr val="073E87"/>
                </a:solidFill>
                <a:ea typeface="+mn-ea"/>
                <a:cs typeface="+mn-cs"/>
              </a:rPr>
              <a:t/>
            </a:r>
            <a:br>
              <a:rPr lang="en-US" sz="2400" dirty="0">
                <a:solidFill>
                  <a:srgbClr val="073E87"/>
                </a:solidFill>
                <a:ea typeface="+mn-ea"/>
                <a:cs typeface="+mn-cs"/>
              </a:rPr>
            </a:br>
            <a:endParaRPr lang="en-US" dirty="0"/>
          </a:p>
        </p:txBody>
      </p:sp>
      <p:sp>
        <p:nvSpPr>
          <p:cNvPr id="3" name="Subtitle 2"/>
          <p:cNvSpPr>
            <a:spLocks noGrp="1"/>
          </p:cNvSpPr>
          <p:nvPr>
            <p:ph type="subTitle" idx="1"/>
          </p:nvPr>
        </p:nvSpPr>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62200"/>
            <a:ext cx="40640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800" y="2362200"/>
            <a:ext cx="3022600" cy="3052293"/>
          </a:xfrm>
          <a:prstGeom prst="rect">
            <a:avLst/>
          </a:prstGeom>
        </p:spPr>
      </p:pic>
    </p:spTree>
    <p:extLst>
      <p:ext uri="{BB962C8B-B14F-4D97-AF65-F5344CB8AC3E}">
        <p14:creationId xmlns:p14="http://schemas.microsoft.com/office/powerpoint/2010/main" val="52241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591056"/>
            <a:ext cx="4038599" cy="5038344"/>
          </a:xfrm>
        </p:spPr>
      </p:pic>
      <p:sp>
        <p:nvSpPr>
          <p:cNvPr id="3" name="Title 2"/>
          <p:cNvSpPr>
            <a:spLocks noGrp="1"/>
          </p:cNvSpPr>
          <p:nvPr>
            <p:ph type="title"/>
          </p:nvPr>
        </p:nvSpPr>
        <p:spPr/>
        <p:txBody>
          <a:bodyPr/>
          <a:lstStyle/>
          <a:p>
            <a:r>
              <a:rPr lang="en-US" dirty="0" smtClean="0"/>
              <a:t>Upcoming Kendall Chapter Event</a:t>
            </a:r>
            <a:endParaRPr lang="en-US" dirty="0"/>
          </a:p>
        </p:txBody>
      </p:sp>
    </p:spTree>
    <p:extLst>
      <p:ext uri="{BB962C8B-B14F-4D97-AF65-F5344CB8AC3E}">
        <p14:creationId xmlns:p14="http://schemas.microsoft.com/office/powerpoint/2010/main" val="29239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Upcoming North Chapter Event</a:t>
            </a:r>
            <a:endParaRPr lang="en-US" dirty="0"/>
          </a:p>
        </p:txBody>
      </p:sp>
      <p:pic>
        <p:nvPicPr>
          <p:cNvPr id="2050" name="Picture 2" descr="C:\Users\mjohnso2\Pictures\Meals of Hope Experienc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23461"/>
            <a:ext cx="3110027" cy="34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5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Planning for Region V Annual Conference at Broward College</a:t>
            </a:r>
            <a:endParaRPr lang="en-US" sz="2400" dirty="0"/>
          </a:p>
        </p:txBody>
      </p:sp>
      <p:pic>
        <p:nvPicPr>
          <p:cNvPr id="3074" name="Picture 2" descr="C:\Users\mjohnso2\Pictures\postcard RegionV2016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9812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North Chapter</a:t>
            </a:r>
            <a:endParaRPr lang="en-US" dirty="0"/>
          </a:p>
        </p:txBody>
      </p:sp>
      <p:pic>
        <p:nvPicPr>
          <p:cNvPr id="4098" name="Picture 2" descr="C:\Users\mjohnso2\Pictures\afc.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0356" y="2674938"/>
            <a:ext cx="3451225"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7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7550" y="2674938"/>
            <a:ext cx="5176837" cy="3451225"/>
          </a:xfrm>
        </p:spPr>
      </p:pic>
      <p:sp>
        <p:nvSpPr>
          <p:cNvPr id="3" name="Title 2"/>
          <p:cNvSpPr>
            <a:spLocks noGrp="1"/>
          </p:cNvSpPr>
          <p:nvPr>
            <p:ph type="title"/>
          </p:nvPr>
        </p:nvSpPr>
        <p:spPr/>
        <p:txBody>
          <a:bodyPr/>
          <a:lstStyle/>
          <a:p>
            <a:r>
              <a:rPr lang="en-US" dirty="0" smtClean="0"/>
              <a:t>Kendall Chapter</a:t>
            </a:r>
            <a:endParaRPr lang="en-US" dirty="0"/>
          </a:p>
        </p:txBody>
      </p:sp>
    </p:spTree>
    <p:extLst>
      <p:ext uri="{BB962C8B-B14F-4D97-AF65-F5344CB8AC3E}">
        <p14:creationId xmlns:p14="http://schemas.microsoft.com/office/powerpoint/2010/main" val="412979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latin typeface="Calibri"/>
              </a:rPr>
              <a:t>Visit us at </a:t>
            </a:r>
            <a:r>
              <a:rPr lang="en-US" dirty="0" smtClean="0">
                <a:solidFill>
                  <a:srgbClr val="000000"/>
                </a:solidFill>
                <a:latin typeface="Calibri"/>
                <a:hlinkClick r:id="rId2"/>
              </a:rPr>
              <a:t>http://</a:t>
            </a:r>
            <a:r>
              <a:rPr lang="en-US" dirty="0" smtClean="0">
                <a:solidFill>
                  <a:srgbClr val="000000"/>
                </a:solidFill>
                <a:latin typeface="Calibri"/>
                <a:hlinkClick r:id="rId2"/>
              </a:rPr>
              <a:t>afcmdc.weebly.com</a:t>
            </a:r>
            <a:endParaRPr lang="en-US" dirty="0">
              <a:solidFill>
                <a:srgbClr val="000000"/>
              </a:solidFill>
              <a:latin typeface="Calibri"/>
              <a:hlinkClick r:id="rId2"/>
            </a:endParaRPr>
          </a:p>
          <a:p>
            <a:r>
              <a:rPr lang="en-US" dirty="0">
                <a:solidFill>
                  <a:srgbClr val="000000"/>
                </a:solidFill>
                <a:latin typeface="Calibri"/>
              </a:rPr>
              <a:t>SharePoint </a:t>
            </a:r>
            <a:r>
              <a:rPr lang="en-US" b="1" dirty="0">
                <a:solidFill>
                  <a:srgbClr val="000000"/>
                </a:solidFill>
                <a:latin typeface="Calibri"/>
                <a:hlinkClick r:id="rId3"/>
              </a:rPr>
              <a:t>https://</a:t>
            </a:r>
            <a:r>
              <a:rPr lang="en-US" b="1" dirty="0" smtClean="0">
                <a:solidFill>
                  <a:srgbClr val="000000"/>
                </a:solidFill>
                <a:latin typeface="Calibri"/>
                <a:hlinkClick r:id="rId3"/>
              </a:rPr>
              <a:t>spsn.mdc.edu/facc </a:t>
            </a:r>
            <a:endParaRPr lang="en-US" b="1" dirty="0">
              <a:solidFill>
                <a:srgbClr val="000000"/>
              </a:solidFill>
              <a:latin typeface="Calibri"/>
              <a:hlinkClick r:id="rId3"/>
            </a:endParaRPr>
          </a:p>
          <a:p>
            <a:endParaRPr lang="en-US" b="1" dirty="0"/>
          </a:p>
        </p:txBody>
      </p:sp>
      <p:sp>
        <p:nvSpPr>
          <p:cNvPr id="3" name="Title 2"/>
          <p:cNvSpPr>
            <a:spLocks noGrp="1"/>
          </p:cNvSpPr>
          <p:nvPr>
            <p:ph type="title"/>
          </p:nvPr>
        </p:nvSpPr>
        <p:spPr/>
        <p:txBody>
          <a:bodyPr/>
          <a:lstStyle/>
          <a:p>
            <a:r>
              <a:rPr lang="en-US" dirty="0"/>
              <a:t>AFC MDC West</a:t>
            </a:r>
          </a:p>
        </p:txBody>
      </p:sp>
    </p:spTree>
    <p:extLst>
      <p:ext uri="{BB962C8B-B14F-4D97-AF65-F5344CB8AC3E}">
        <p14:creationId xmlns:p14="http://schemas.microsoft.com/office/powerpoint/2010/main" val="118851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Homestead Chapter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3046003"/>
              </p:ext>
            </p:extLst>
          </p:nvPr>
        </p:nvGraphicFramePr>
        <p:xfrm>
          <a:off x="1295400" y="2743200"/>
          <a:ext cx="6514927" cy="3716473"/>
        </p:xfrm>
        <a:graphic>
          <a:graphicData uri="http://schemas.openxmlformats.org/drawingml/2006/table">
            <a:tbl>
              <a:tblPr firstRow="1" firstCol="1" bandRow="1">
                <a:tableStyleId>{5C22544A-7EE6-4342-B048-85BDC9FD1C3A}</a:tableStyleId>
              </a:tblPr>
              <a:tblGrid>
                <a:gridCol w="1143000"/>
                <a:gridCol w="914400"/>
                <a:gridCol w="910662"/>
                <a:gridCol w="833083"/>
                <a:gridCol w="833083"/>
                <a:gridCol w="949606"/>
                <a:gridCol w="931093"/>
              </a:tblGrid>
              <a:tr h="450657">
                <a:tc>
                  <a:txBody>
                    <a:bodyPr/>
                    <a:lstStyle/>
                    <a:p>
                      <a:pPr marL="0" marR="0" algn="ctr">
                        <a:lnSpc>
                          <a:spcPct val="115000"/>
                        </a:lnSpc>
                        <a:spcBef>
                          <a:spcPts val="0"/>
                        </a:spcBef>
                        <a:spcAft>
                          <a:spcPts val="0"/>
                        </a:spcAft>
                      </a:pPr>
                      <a:r>
                        <a:rPr lang="en-US" sz="900" dirty="0">
                          <a:effectLst/>
                        </a:rPr>
                        <a:t>Related AFC Goal</a:t>
                      </a:r>
                      <a:endParaRPr lang="en-US" sz="900" dirty="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Unit Objective</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Unit Activities</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dirty="0">
                          <a:effectLst/>
                        </a:rPr>
                        <a:t>Person</a:t>
                      </a:r>
                    </a:p>
                    <a:p>
                      <a:pPr marL="0" marR="0" algn="ctr">
                        <a:lnSpc>
                          <a:spcPct val="115000"/>
                        </a:lnSpc>
                        <a:spcBef>
                          <a:spcPts val="0"/>
                        </a:spcBef>
                        <a:spcAft>
                          <a:spcPts val="0"/>
                        </a:spcAft>
                      </a:pPr>
                      <a:r>
                        <a:rPr lang="en-US" sz="900" dirty="0">
                          <a:effectLst/>
                        </a:rPr>
                        <a:t>Responsible</a:t>
                      </a:r>
                      <a:endParaRPr lang="en-US" sz="900" dirty="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Planned / Actual Dates</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Measures</a:t>
                      </a:r>
                    </a:p>
                    <a:p>
                      <a:pPr marL="0" marR="0" algn="ctr">
                        <a:lnSpc>
                          <a:spcPct val="115000"/>
                        </a:lnSpc>
                        <a:spcBef>
                          <a:spcPts val="0"/>
                        </a:spcBef>
                        <a:spcAft>
                          <a:spcPts val="0"/>
                        </a:spcAft>
                      </a:pPr>
                      <a:r>
                        <a:rPr lang="en-US" sz="900">
                          <a:effectLst/>
                        </a:rPr>
                        <a:t>Of Success</a:t>
                      </a:r>
                    </a:p>
                    <a:p>
                      <a:pPr marL="0" marR="0" algn="ctr">
                        <a:lnSpc>
                          <a:spcPct val="115000"/>
                        </a:lnSpc>
                        <a:spcBef>
                          <a:spcPts val="0"/>
                        </a:spcBef>
                        <a:spcAft>
                          <a:spcPts val="0"/>
                        </a:spcAft>
                      </a:pPr>
                      <a:r>
                        <a:rPr lang="en-US" sz="900">
                          <a:effectLst/>
                        </a:rPr>
                        <a:t>(Data Elements)</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Results</a:t>
                      </a:r>
                      <a:endParaRPr lang="en-US" sz="900">
                        <a:effectLst/>
                        <a:latin typeface="Calibri"/>
                        <a:ea typeface="Times New Roman"/>
                        <a:cs typeface="Times New Roman"/>
                      </a:endParaRPr>
                    </a:p>
                  </a:txBody>
                  <a:tcPr marL="58781" marR="58781" marT="0" marB="0"/>
                </a:tc>
              </a:tr>
              <a:tr h="763613">
                <a:tc>
                  <a:txBody>
                    <a:bodyPr/>
                    <a:lstStyle/>
                    <a:p>
                      <a:pPr marL="0" marR="0" algn="ctr">
                        <a:lnSpc>
                          <a:spcPct val="115000"/>
                        </a:lnSpc>
                        <a:spcBef>
                          <a:spcPts val="0"/>
                        </a:spcBef>
                        <a:spcAft>
                          <a:spcPts val="0"/>
                        </a:spcAft>
                      </a:pPr>
                      <a:r>
                        <a:rPr lang="en-US" sz="900">
                          <a:effectLst/>
                        </a:rPr>
                        <a:t>Advocacy, Networking</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Increase Overall Chapter Membership</a:t>
                      </a:r>
                      <a:endParaRPr lang="en-US" sz="900">
                        <a:effectLst/>
                        <a:latin typeface="Calibri"/>
                        <a:ea typeface="Times New Roman"/>
                        <a:cs typeface="Times New Roman"/>
                      </a:endParaRPr>
                    </a:p>
                  </a:txBody>
                  <a:tcPr marL="58781" marR="58781" marT="0" marB="0"/>
                </a:tc>
                <a:tc>
                  <a:txBody>
                    <a:bodyPr/>
                    <a:lstStyle/>
                    <a:p>
                      <a:pPr marL="0" marR="0" algn="ctr">
                        <a:spcBef>
                          <a:spcPts val="0"/>
                        </a:spcBef>
                        <a:spcAft>
                          <a:spcPts val="0"/>
                        </a:spcAft>
                      </a:pPr>
                      <a:r>
                        <a:rPr lang="en-US" sz="900" dirty="0">
                          <a:effectLst/>
                        </a:rPr>
                        <a:t>Ongoing Membership Drives at Major Events on Campus</a:t>
                      </a:r>
                      <a:endParaRPr lang="en-US" sz="1000" dirty="0">
                        <a:solidFill>
                          <a:srgbClr val="000000"/>
                        </a:solidFill>
                        <a:effectLst/>
                        <a:latin typeface="Times New Roman"/>
                        <a:ea typeface="Calibri"/>
                      </a:endParaRPr>
                    </a:p>
                  </a:txBody>
                  <a:tcPr marL="58781" marR="58781" marT="0" marB="0"/>
                </a:tc>
                <a:tc>
                  <a:txBody>
                    <a:bodyPr/>
                    <a:lstStyle/>
                    <a:p>
                      <a:pPr marL="0" marR="0" algn="ctr">
                        <a:lnSpc>
                          <a:spcPct val="115000"/>
                        </a:lnSpc>
                        <a:spcBef>
                          <a:spcPts val="0"/>
                        </a:spcBef>
                        <a:spcAft>
                          <a:spcPts val="0"/>
                        </a:spcAft>
                      </a:pPr>
                      <a:r>
                        <a:rPr lang="en-US" sz="900">
                          <a:effectLst/>
                        </a:rPr>
                        <a:t>Executive Board Committee</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February 2017</a:t>
                      </a:r>
                    </a:p>
                    <a:p>
                      <a:pPr marL="0" marR="0" algn="ctr">
                        <a:lnSpc>
                          <a:spcPct val="115000"/>
                        </a:lnSpc>
                        <a:spcBef>
                          <a:spcPts val="0"/>
                        </a:spcBef>
                        <a:spcAft>
                          <a:spcPts val="0"/>
                        </a:spcAft>
                      </a:pPr>
                      <a:r>
                        <a:rPr lang="en-US" sz="900">
                          <a:effectLst/>
                        </a:rPr>
                        <a:t>through </a:t>
                      </a:r>
                    </a:p>
                    <a:p>
                      <a:pPr marL="0" marR="0" algn="ctr">
                        <a:lnSpc>
                          <a:spcPct val="115000"/>
                        </a:lnSpc>
                        <a:spcBef>
                          <a:spcPts val="0"/>
                        </a:spcBef>
                        <a:spcAft>
                          <a:spcPts val="0"/>
                        </a:spcAft>
                      </a:pPr>
                      <a:r>
                        <a:rPr lang="en-US" sz="900">
                          <a:effectLst/>
                        </a:rPr>
                        <a:t>December 2017</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Increased number of new members at </a:t>
                      </a:r>
                    </a:p>
                    <a:p>
                      <a:pPr marL="0" marR="0" algn="ctr">
                        <a:lnSpc>
                          <a:spcPct val="115000"/>
                        </a:lnSpc>
                        <a:spcBef>
                          <a:spcPts val="0"/>
                        </a:spcBef>
                        <a:spcAft>
                          <a:spcPts val="0"/>
                        </a:spcAft>
                      </a:pPr>
                      <a:r>
                        <a:rPr lang="en-US" sz="900">
                          <a:effectLst/>
                        </a:rPr>
                        <a:t>Homestead Campus </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dirty="0">
                          <a:effectLst/>
                        </a:rPr>
                        <a:t>5 new members </a:t>
                      </a:r>
                      <a:endParaRPr lang="en-US" sz="900" dirty="0">
                        <a:effectLst/>
                        <a:latin typeface="Calibri"/>
                        <a:ea typeface="Times New Roman"/>
                        <a:cs typeface="Times New Roman"/>
                      </a:endParaRPr>
                    </a:p>
                  </a:txBody>
                  <a:tcPr marL="58781" marR="58781" marT="0" marB="0"/>
                </a:tc>
              </a:tr>
              <a:tr h="773410">
                <a:tc>
                  <a:txBody>
                    <a:bodyPr/>
                    <a:lstStyle/>
                    <a:p>
                      <a:pPr marL="0" marR="0" algn="ctr">
                        <a:lnSpc>
                          <a:spcPct val="115000"/>
                        </a:lnSpc>
                        <a:spcBef>
                          <a:spcPts val="0"/>
                        </a:spcBef>
                        <a:spcAft>
                          <a:spcPts val="0"/>
                        </a:spcAft>
                      </a:pPr>
                      <a:r>
                        <a:rPr lang="en-US" sz="900">
                          <a:effectLst/>
                        </a:rPr>
                        <a:t>Advocacy</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Advocate on Behalf of College and Tallahassee Office</a:t>
                      </a:r>
                      <a:endParaRPr lang="en-US" sz="900">
                        <a:effectLst/>
                        <a:latin typeface="Calibri"/>
                        <a:ea typeface="Times New Roman"/>
                        <a:cs typeface="Times New Roman"/>
                      </a:endParaRPr>
                    </a:p>
                  </a:txBody>
                  <a:tcPr marL="58781" marR="58781" marT="0" marB="0"/>
                </a:tc>
                <a:tc>
                  <a:txBody>
                    <a:bodyPr/>
                    <a:lstStyle/>
                    <a:p>
                      <a:pPr marL="457200" marR="0" lvl="0" algn="l">
                        <a:spcBef>
                          <a:spcPts val="0"/>
                        </a:spcBef>
                        <a:spcAft>
                          <a:spcPts val="0"/>
                        </a:spcAft>
                      </a:pPr>
                      <a:r>
                        <a:rPr lang="en-US" sz="1000" dirty="0" smtClean="0">
                          <a:solidFill>
                            <a:srgbClr val="000000"/>
                          </a:solidFill>
                          <a:effectLst/>
                          <a:latin typeface="Times New Roman"/>
                          <a:ea typeface="Calibri"/>
                        </a:rPr>
                        <a:t>Campus</a:t>
                      </a:r>
                    </a:p>
                    <a:p>
                      <a:pPr marL="457200" marR="0" lvl="0" algn="l">
                        <a:spcBef>
                          <a:spcPts val="0"/>
                        </a:spcBef>
                        <a:spcAft>
                          <a:spcPts val="0"/>
                        </a:spcAft>
                      </a:pPr>
                      <a:r>
                        <a:rPr lang="en-US" sz="1000" dirty="0" smtClean="0">
                          <a:solidFill>
                            <a:srgbClr val="000000"/>
                          </a:solidFill>
                          <a:effectLst/>
                          <a:latin typeface="Times New Roman"/>
                          <a:ea typeface="Calibri"/>
                        </a:rPr>
                        <a:t>Visits &amp;</a:t>
                      </a:r>
                    </a:p>
                    <a:p>
                      <a:pPr marL="457200" marR="0" lvl="0" algn="l">
                        <a:spcBef>
                          <a:spcPts val="0"/>
                        </a:spcBef>
                        <a:spcAft>
                          <a:spcPts val="0"/>
                        </a:spcAft>
                      </a:pPr>
                      <a:r>
                        <a:rPr lang="en-US" sz="1000" dirty="0" smtClean="0">
                          <a:solidFill>
                            <a:srgbClr val="000000"/>
                          </a:solidFill>
                          <a:effectLst/>
                          <a:latin typeface="Times New Roman"/>
                          <a:ea typeface="Calibri"/>
                        </a:rPr>
                        <a:t>Meeting </a:t>
                      </a:r>
                      <a:endParaRPr lang="en-US" sz="1000" dirty="0">
                        <a:solidFill>
                          <a:srgbClr val="000000"/>
                        </a:solidFill>
                        <a:effectLst/>
                        <a:latin typeface="Times New Roman"/>
                        <a:ea typeface="Calibri"/>
                      </a:endParaRPr>
                    </a:p>
                  </a:txBody>
                  <a:tcPr marL="0" marR="0" marT="0" marB="0"/>
                </a:tc>
                <a:tc>
                  <a:txBody>
                    <a:bodyPr/>
                    <a:lstStyle/>
                    <a:p>
                      <a:pPr marL="0" marR="0" algn="ctr">
                        <a:lnSpc>
                          <a:spcPct val="115000"/>
                        </a:lnSpc>
                        <a:spcBef>
                          <a:spcPts val="0"/>
                        </a:spcBef>
                        <a:spcAft>
                          <a:spcPts val="0"/>
                        </a:spcAft>
                      </a:pPr>
                      <a:r>
                        <a:rPr lang="en-US" sz="900">
                          <a:effectLst/>
                        </a:rPr>
                        <a:t>Executive Board Committee</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 </a:t>
                      </a:r>
                    </a:p>
                    <a:p>
                      <a:pPr marL="0" marR="0" algn="ctr">
                        <a:lnSpc>
                          <a:spcPct val="115000"/>
                        </a:lnSpc>
                        <a:spcBef>
                          <a:spcPts val="0"/>
                        </a:spcBef>
                        <a:spcAft>
                          <a:spcPts val="0"/>
                        </a:spcAft>
                      </a:pPr>
                      <a:r>
                        <a:rPr lang="en-US" sz="900">
                          <a:effectLst/>
                        </a:rPr>
                        <a:t>On-going</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Meeting held with elected officials that serve the Homestead area</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Elected officials better educated regarding needs and issues related to Homestead</a:t>
                      </a:r>
                      <a:endParaRPr lang="en-US" sz="900">
                        <a:effectLst/>
                        <a:latin typeface="Calibri"/>
                        <a:ea typeface="Times New Roman"/>
                        <a:cs typeface="Times New Roman"/>
                      </a:endParaRPr>
                    </a:p>
                  </a:txBody>
                  <a:tcPr marL="58781" marR="58781" marT="0" marB="0"/>
                </a:tc>
              </a:tr>
              <a:tr h="744019">
                <a:tc>
                  <a:txBody>
                    <a:bodyPr/>
                    <a:lstStyle/>
                    <a:p>
                      <a:pPr marL="0" marR="0" algn="ctr">
                        <a:lnSpc>
                          <a:spcPct val="115000"/>
                        </a:lnSpc>
                        <a:spcBef>
                          <a:spcPts val="0"/>
                        </a:spcBef>
                        <a:spcAft>
                          <a:spcPts val="0"/>
                        </a:spcAft>
                      </a:pPr>
                      <a:r>
                        <a:rPr lang="en-US" sz="900">
                          <a:effectLst/>
                        </a:rPr>
                        <a:t>Professional Development </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Develop Faculty and Staff </a:t>
                      </a:r>
                      <a:endParaRPr lang="en-US" sz="900">
                        <a:effectLst/>
                        <a:latin typeface="Calibri"/>
                        <a:ea typeface="Times New Roman"/>
                        <a:cs typeface="Times New Roman"/>
                      </a:endParaRPr>
                    </a:p>
                  </a:txBody>
                  <a:tcPr marL="58781" marR="58781" marT="0" marB="0"/>
                </a:tc>
                <a:tc>
                  <a:txBody>
                    <a:bodyPr/>
                    <a:lstStyle/>
                    <a:p>
                      <a:pPr marL="0" marR="0" algn="ctr">
                        <a:spcBef>
                          <a:spcPts val="0"/>
                        </a:spcBef>
                        <a:spcAft>
                          <a:spcPts val="0"/>
                        </a:spcAft>
                      </a:pPr>
                      <a:r>
                        <a:rPr lang="en-US" sz="900">
                          <a:effectLst/>
                        </a:rPr>
                        <a:t>Monthly Lunch and Learn Series</a:t>
                      </a:r>
                      <a:endParaRPr lang="en-US" sz="1000">
                        <a:solidFill>
                          <a:srgbClr val="000000"/>
                        </a:solidFill>
                        <a:effectLst/>
                        <a:latin typeface="Times New Roman"/>
                        <a:ea typeface="Calibri"/>
                      </a:endParaRPr>
                    </a:p>
                  </a:txBody>
                  <a:tcPr marL="58781" marR="58781" marT="0" marB="0"/>
                </a:tc>
                <a:tc>
                  <a:txBody>
                    <a:bodyPr/>
                    <a:lstStyle/>
                    <a:p>
                      <a:pPr marL="0" marR="0" algn="ctr">
                        <a:lnSpc>
                          <a:spcPct val="115000"/>
                        </a:lnSpc>
                        <a:spcBef>
                          <a:spcPts val="0"/>
                        </a:spcBef>
                        <a:spcAft>
                          <a:spcPts val="0"/>
                        </a:spcAft>
                      </a:pPr>
                      <a:r>
                        <a:rPr lang="en-US" sz="900">
                          <a:effectLst/>
                        </a:rPr>
                        <a:t>Executive Board Committee</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February 2017</a:t>
                      </a:r>
                    </a:p>
                    <a:p>
                      <a:pPr marL="0" marR="0" algn="ctr">
                        <a:lnSpc>
                          <a:spcPct val="115000"/>
                        </a:lnSpc>
                        <a:spcBef>
                          <a:spcPts val="0"/>
                        </a:spcBef>
                        <a:spcAft>
                          <a:spcPts val="0"/>
                        </a:spcAft>
                      </a:pPr>
                      <a:r>
                        <a:rPr lang="en-US" sz="900">
                          <a:effectLst/>
                        </a:rPr>
                        <a:t>through </a:t>
                      </a:r>
                    </a:p>
                    <a:p>
                      <a:pPr marL="0" marR="0" algn="ctr">
                        <a:lnSpc>
                          <a:spcPct val="115000"/>
                        </a:lnSpc>
                        <a:spcBef>
                          <a:spcPts val="0"/>
                        </a:spcBef>
                        <a:spcAft>
                          <a:spcPts val="0"/>
                        </a:spcAft>
                      </a:pPr>
                      <a:r>
                        <a:rPr lang="en-US" sz="900">
                          <a:effectLst/>
                        </a:rPr>
                        <a:t>December 2017 </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Increased member participation in Lunch and Learn Series</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Enhanced employee performance</a:t>
                      </a:r>
                      <a:endParaRPr lang="en-US" sz="900">
                        <a:effectLst/>
                        <a:latin typeface="Calibri"/>
                        <a:ea typeface="Times New Roman"/>
                        <a:cs typeface="Times New Roman"/>
                      </a:endParaRPr>
                    </a:p>
                  </a:txBody>
                  <a:tcPr marL="58781" marR="58781" marT="0" marB="0"/>
                </a:tc>
              </a:tr>
              <a:tr h="719527">
                <a:tc>
                  <a:txBody>
                    <a:bodyPr/>
                    <a:lstStyle/>
                    <a:p>
                      <a:pPr marL="0" marR="0" algn="ctr">
                        <a:lnSpc>
                          <a:spcPct val="115000"/>
                        </a:lnSpc>
                        <a:spcBef>
                          <a:spcPts val="0"/>
                        </a:spcBef>
                        <a:spcAft>
                          <a:spcPts val="0"/>
                        </a:spcAft>
                      </a:pPr>
                      <a:r>
                        <a:rPr lang="en-US" sz="900">
                          <a:effectLst/>
                        </a:rPr>
                        <a:t>Leadership, Professional Development</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Develop Leadership Skills</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Leadership Workshops</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dirty="0">
                          <a:effectLst/>
                        </a:rPr>
                        <a:t>TBD</a:t>
                      </a:r>
                    </a:p>
                    <a:p>
                      <a:pPr marL="0" marR="0" algn="ctr">
                        <a:lnSpc>
                          <a:spcPct val="115000"/>
                        </a:lnSpc>
                        <a:spcBef>
                          <a:spcPts val="0"/>
                        </a:spcBef>
                        <a:spcAft>
                          <a:spcPts val="0"/>
                        </a:spcAft>
                      </a:pPr>
                      <a:r>
                        <a:rPr lang="en-US" sz="900" dirty="0">
                          <a:effectLst/>
                        </a:rPr>
                        <a:t> </a:t>
                      </a:r>
                      <a:endParaRPr lang="en-US" sz="900" dirty="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TBD</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a:effectLst/>
                        </a:rPr>
                        <a:t>1 Workshop offered</a:t>
                      </a:r>
                      <a:endParaRPr lang="en-US" sz="900">
                        <a:effectLst/>
                        <a:latin typeface="Calibri"/>
                        <a:ea typeface="Times New Roman"/>
                        <a:cs typeface="Times New Roman"/>
                      </a:endParaRPr>
                    </a:p>
                  </a:txBody>
                  <a:tcPr marL="58781" marR="58781" marT="0" marB="0"/>
                </a:tc>
                <a:tc>
                  <a:txBody>
                    <a:bodyPr/>
                    <a:lstStyle/>
                    <a:p>
                      <a:pPr marL="0" marR="0" algn="ctr">
                        <a:lnSpc>
                          <a:spcPct val="115000"/>
                        </a:lnSpc>
                        <a:spcBef>
                          <a:spcPts val="0"/>
                        </a:spcBef>
                        <a:spcAft>
                          <a:spcPts val="0"/>
                        </a:spcAft>
                      </a:pPr>
                      <a:r>
                        <a:rPr lang="en-US" sz="900" dirty="0">
                          <a:effectLst/>
                        </a:rPr>
                        <a:t>Enhanced leadership skills </a:t>
                      </a:r>
                      <a:endParaRPr lang="en-US" sz="900" dirty="0">
                        <a:effectLst/>
                        <a:latin typeface="Calibri"/>
                        <a:ea typeface="Times New Roman"/>
                        <a:cs typeface="Times New Roman"/>
                      </a:endParaRPr>
                    </a:p>
                  </a:txBody>
                  <a:tcPr marL="58781" marR="58781" marT="0" marB="0"/>
                </a:tc>
              </a:tr>
            </a:tbl>
          </a:graphicData>
        </a:graphic>
      </p:graphicFrame>
    </p:spTree>
    <p:extLst>
      <p:ext uri="{BB962C8B-B14F-4D97-AF65-F5344CB8AC3E}">
        <p14:creationId xmlns:p14="http://schemas.microsoft.com/office/powerpoint/2010/main" val="22576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Homestead Chapter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490032"/>
              </p:ext>
            </p:extLst>
          </p:nvPr>
        </p:nvGraphicFramePr>
        <p:xfrm>
          <a:off x="871538" y="2904707"/>
          <a:ext cx="7408862" cy="2991687"/>
        </p:xfrm>
        <a:graphic>
          <a:graphicData uri="http://schemas.openxmlformats.org/drawingml/2006/table">
            <a:tbl>
              <a:tblPr firstRow="1" firstCol="1" bandRow="1">
                <a:tableStyleId>{5C22544A-7EE6-4342-B048-85BDC9FD1C3A}</a:tableStyleId>
              </a:tblPr>
              <a:tblGrid>
                <a:gridCol w="862562"/>
                <a:gridCol w="932900"/>
                <a:gridCol w="1579858"/>
                <a:gridCol w="947393"/>
                <a:gridCol w="947393"/>
                <a:gridCol w="1079905"/>
                <a:gridCol w="1058851"/>
              </a:tblGrid>
              <a:tr h="512493">
                <a:tc>
                  <a:txBody>
                    <a:bodyPr/>
                    <a:lstStyle/>
                    <a:p>
                      <a:pPr marL="0" marR="0" algn="ctr">
                        <a:lnSpc>
                          <a:spcPct val="115000"/>
                        </a:lnSpc>
                        <a:spcBef>
                          <a:spcPts val="0"/>
                        </a:spcBef>
                        <a:spcAft>
                          <a:spcPts val="0"/>
                        </a:spcAft>
                      </a:pPr>
                      <a:r>
                        <a:rPr lang="en-US" sz="1000">
                          <a:effectLst/>
                        </a:rPr>
                        <a:t>Related AFC Goal</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Unit Objective</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Unit Activities</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Person</a:t>
                      </a:r>
                      <a:endParaRPr lang="en-US" sz="1100">
                        <a:effectLst/>
                      </a:endParaRPr>
                    </a:p>
                    <a:p>
                      <a:pPr marL="0" marR="0" algn="ctr">
                        <a:lnSpc>
                          <a:spcPct val="115000"/>
                        </a:lnSpc>
                        <a:spcBef>
                          <a:spcPts val="0"/>
                        </a:spcBef>
                        <a:spcAft>
                          <a:spcPts val="0"/>
                        </a:spcAft>
                      </a:pPr>
                      <a:r>
                        <a:rPr lang="en-US" sz="1000">
                          <a:effectLst/>
                        </a:rPr>
                        <a:t>Responsible</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Planned / Actual Dates</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Measures</a:t>
                      </a:r>
                      <a:endParaRPr lang="en-US" sz="1100">
                        <a:effectLst/>
                      </a:endParaRPr>
                    </a:p>
                    <a:p>
                      <a:pPr marL="0" marR="0" algn="ctr">
                        <a:lnSpc>
                          <a:spcPct val="115000"/>
                        </a:lnSpc>
                        <a:spcBef>
                          <a:spcPts val="0"/>
                        </a:spcBef>
                        <a:spcAft>
                          <a:spcPts val="0"/>
                        </a:spcAft>
                      </a:pPr>
                      <a:r>
                        <a:rPr lang="en-US" sz="1000">
                          <a:effectLst/>
                        </a:rPr>
                        <a:t>Of Success</a:t>
                      </a:r>
                      <a:endParaRPr lang="en-US" sz="1100">
                        <a:effectLst/>
                      </a:endParaRPr>
                    </a:p>
                    <a:p>
                      <a:pPr marL="0" marR="0" algn="ctr">
                        <a:lnSpc>
                          <a:spcPct val="115000"/>
                        </a:lnSpc>
                        <a:spcBef>
                          <a:spcPts val="0"/>
                        </a:spcBef>
                        <a:spcAft>
                          <a:spcPts val="0"/>
                        </a:spcAft>
                      </a:pPr>
                      <a:r>
                        <a:rPr lang="en-US" sz="1000">
                          <a:effectLst/>
                        </a:rPr>
                        <a:t>(Data Elements)</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Results</a:t>
                      </a:r>
                      <a:endParaRPr lang="en-US" sz="1100">
                        <a:effectLst/>
                        <a:latin typeface="Calibri"/>
                        <a:ea typeface="Times New Roman"/>
                        <a:cs typeface="Times New Roman"/>
                      </a:endParaRPr>
                    </a:p>
                  </a:txBody>
                  <a:tcPr marL="66847" marR="66847" marT="0" marB="0"/>
                </a:tc>
              </a:tr>
              <a:tr h="768120">
                <a:tc>
                  <a:txBody>
                    <a:bodyPr/>
                    <a:lstStyle/>
                    <a:p>
                      <a:pPr marL="0" marR="0" algn="ctr">
                        <a:lnSpc>
                          <a:spcPct val="115000"/>
                        </a:lnSpc>
                        <a:spcBef>
                          <a:spcPts val="0"/>
                        </a:spcBef>
                        <a:spcAft>
                          <a:spcPts val="0"/>
                        </a:spcAft>
                      </a:pPr>
                      <a:r>
                        <a:rPr lang="en-US" sz="1000">
                          <a:effectLst/>
                        </a:rPr>
                        <a:t>Networking </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Increase</a:t>
                      </a:r>
                      <a:endParaRPr lang="en-US" sz="1100">
                        <a:effectLst/>
                      </a:endParaRPr>
                    </a:p>
                    <a:p>
                      <a:pPr marL="0" marR="0" algn="ctr">
                        <a:lnSpc>
                          <a:spcPct val="115000"/>
                        </a:lnSpc>
                        <a:spcBef>
                          <a:spcPts val="0"/>
                        </a:spcBef>
                        <a:spcAft>
                          <a:spcPts val="0"/>
                        </a:spcAft>
                      </a:pPr>
                      <a:r>
                        <a:rPr lang="en-US" sz="1000">
                          <a:effectLst/>
                        </a:rPr>
                        <a:t>Overall</a:t>
                      </a:r>
                      <a:endParaRPr lang="en-US" sz="1100">
                        <a:effectLst/>
                      </a:endParaRPr>
                    </a:p>
                    <a:p>
                      <a:pPr marL="0" marR="0" algn="ctr">
                        <a:lnSpc>
                          <a:spcPct val="115000"/>
                        </a:lnSpc>
                        <a:spcBef>
                          <a:spcPts val="0"/>
                        </a:spcBef>
                        <a:spcAft>
                          <a:spcPts val="0"/>
                        </a:spcAft>
                      </a:pPr>
                      <a:r>
                        <a:rPr lang="en-US" sz="1000">
                          <a:effectLst/>
                        </a:rPr>
                        <a:t>Chapter </a:t>
                      </a:r>
                      <a:endParaRPr lang="en-US" sz="1100">
                        <a:effectLst/>
                      </a:endParaRPr>
                    </a:p>
                    <a:p>
                      <a:pPr marL="0" marR="0" algn="ctr">
                        <a:lnSpc>
                          <a:spcPct val="115000"/>
                        </a:lnSpc>
                        <a:spcBef>
                          <a:spcPts val="0"/>
                        </a:spcBef>
                        <a:spcAft>
                          <a:spcPts val="0"/>
                        </a:spcAft>
                      </a:pPr>
                      <a:r>
                        <a:rPr lang="en-US" sz="1000">
                          <a:effectLst/>
                        </a:rPr>
                        <a:t>Engagement  </a:t>
                      </a:r>
                      <a:endParaRPr lang="en-US" sz="1100">
                        <a:effectLst/>
                        <a:latin typeface="Calibri"/>
                        <a:ea typeface="Times New Roman"/>
                        <a:cs typeface="Times New Roman"/>
                      </a:endParaRPr>
                    </a:p>
                  </a:txBody>
                  <a:tcPr marL="66847" marR="66847" marT="0" marB="0"/>
                </a:tc>
                <a:tc>
                  <a:txBody>
                    <a:bodyPr/>
                    <a:lstStyle/>
                    <a:p>
                      <a:pPr marL="0" marR="0" algn="ctr">
                        <a:spcBef>
                          <a:spcPts val="0"/>
                        </a:spcBef>
                        <a:spcAft>
                          <a:spcPts val="0"/>
                        </a:spcAft>
                      </a:pPr>
                      <a:r>
                        <a:rPr lang="en-US" sz="1000">
                          <a:effectLst/>
                        </a:rPr>
                        <a:t>Chapter Social Events</a:t>
                      </a:r>
                      <a:endParaRPr lang="en-US" sz="1200">
                        <a:solidFill>
                          <a:srgbClr val="000000"/>
                        </a:solidFill>
                        <a:effectLst/>
                        <a:latin typeface="Times New Roman"/>
                        <a:ea typeface="Calibri"/>
                      </a:endParaRPr>
                    </a:p>
                  </a:txBody>
                  <a:tcPr marL="66847" marR="66847" marT="0" marB="0"/>
                </a:tc>
                <a:tc>
                  <a:txBody>
                    <a:bodyPr/>
                    <a:lstStyle/>
                    <a:p>
                      <a:pPr marL="0" marR="0" algn="ctr">
                        <a:lnSpc>
                          <a:spcPct val="115000"/>
                        </a:lnSpc>
                        <a:spcBef>
                          <a:spcPts val="0"/>
                        </a:spcBef>
                        <a:spcAft>
                          <a:spcPts val="0"/>
                        </a:spcAft>
                      </a:pPr>
                      <a:r>
                        <a:rPr lang="en-US" sz="1000">
                          <a:effectLst/>
                        </a:rPr>
                        <a:t>Executive Board Committee</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February 2017 </a:t>
                      </a:r>
                      <a:endParaRPr lang="en-US" sz="1100">
                        <a:effectLst/>
                      </a:endParaRPr>
                    </a:p>
                    <a:p>
                      <a:pPr marL="0" marR="0" algn="ctr">
                        <a:lnSpc>
                          <a:spcPct val="115000"/>
                        </a:lnSpc>
                        <a:spcBef>
                          <a:spcPts val="0"/>
                        </a:spcBef>
                        <a:spcAft>
                          <a:spcPts val="0"/>
                        </a:spcAft>
                      </a:pPr>
                      <a:r>
                        <a:rPr lang="en-US" sz="1000">
                          <a:effectLst/>
                        </a:rPr>
                        <a:t>through </a:t>
                      </a:r>
                      <a:endParaRPr lang="en-US" sz="1100">
                        <a:effectLst/>
                      </a:endParaRPr>
                    </a:p>
                    <a:p>
                      <a:pPr marL="0" marR="0" algn="ctr">
                        <a:lnSpc>
                          <a:spcPct val="115000"/>
                        </a:lnSpc>
                        <a:spcBef>
                          <a:spcPts val="0"/>
                        </a:spcBef>
                        <a:spcAft>
                          <a:spcPts val="0"/>
                        </a:spcAft>
                      </a:pPr>
                      <a:r>
                        <a:rPr lang="en-US" sz="1000">
                          <a:effectLst/>
                        </a:rPr>
                        <a:t>December 2017 </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Increased member participation  </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Increased attendance at each event </a:t>
                      </a:r>
                      <a:endParaRPr lang="en-US" sz="1100">
                        <a:effectLst/>
                        <a:latin typeface="Calibri"/>
                        <a:ea typeface="Times New Roman"/>
                        <a:cs typeface="Times New Roman"/>
                      </a:endParaRPr>
                    </a:p>
                  </a:txBody>
                  <a:tcPr marL="66847" marR="66847" marT="0" marB="0"/>
                </a:tc>
              </a:tr>
              <a:tr h="762550">
                <a:tc>
                  <a:txBody>
                    <a:bodyPr/>
                    <a:lstStyle/>
                    <a:p>
                      <a:pPr marL="0" marR="0" algn="ctr">
                        <a:lnSpc>
                          <a:spcPct val="115000"/>
                        </a:lnSpc>
                        <a:spcBef>
                          <a:spcPts val="0"/>
                        </a:spcBef>
                        <a:spcAft>
                          <a:spcPts val="0"/>
                        </a:spcAft>
                      </a:pPr>
                      <a:r>
                        <a:rPr lang="en-US" sz="1000">
                          <a:effectLst/>
                        </a:rPr>
                        <a:t>Community </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Engage in Community Service Activities</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Support for Campus Food Bank</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Executive Board Committee</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February 2017 through </a:t>
                      </a:r>
                      <a:endParaRPr lang="en-US" sz="1100">
                        <a:effectLst/>
                      </a:endParaRPr>
                    </a:p>
                    <a:p>
                      <a:pPr marL="0" marR="0" algn="ctr">
                        <a:lnSpc>
                          <a:spcPct val="115000"/>
                        </a:lnSpc>
                        <a:spcBef>
                          <a:spcPts val="0"/>
                        </a:spcBef>
                        <a:spcAft>
                          <a:spcPts val="0"/>
                        </a:spcAft>
                      </a:pPr>
                      <a:r>
                        <a:rPr lang="en-US" sz="1000">
                          <a:effectLst/>
                        </a:rPr>
                        <a:t>December 2017</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Increased supply of food for campus  food bank </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Helping to meet food needs of students</a:t>
                      </a:r>
                      <a:endParaRPr lang="en-US" sz="1100">
                        <a:effectLst/>
                        <a:latin typeface="Calibri"/>
                        <a:ea typeface="Times New Roman"/>
                        <a:cs typeface="Times New Roman"/>
                      </a:endParaRPr>
                    </a:p>
                  </a:txBody>
                  <a:tcPr marL="66847" marR="66847" marT="0" marB="0"/>
                </a:tc>
              </a:tr>
              <a:tr h="935237">
                <a:tc>
                  <a:txBody>
                    <a:bodyPr/>
                    <a:lstStyle/>
                    <a:p>
                      <a:pPr marL="0" marR="0" algn="ctr">
                        <a:lnSpc>
                          <a:spcPct val="115000"/>
                        </a:lnSpc>
                        <a:spcBef>
                          <a:spcPts val="0"/>
                        </a:spcBef>
                        <a:spcAft>
                          <a:spcPts val="0"/>
                        </a:spcAft>
                      </a:pPr>
                      <a:r>
                        <a:rPr lang="en-US" sz="1000">
                          <a:effectLst/>
                        </a:rPr>
                        <a:t>Innovation</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Communicate Innovative Trends in Higher Education</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Workshops on Innovative Programs in Higher Education</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Executive Board Committee</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February 2017 through</a:t>
                      </a:r>
                      <a:endParaRPr lang="en-US" sz="1100">
                        <a:effectLst/>
                      </a:endParaRPr>
                    </a:p>
                    <a:p>
                      <a:pPr marL="0" marR="0" algn="ctr">
                        <a:lnSpc>
                          <a:spcPct val="115000"/>
                        </a:lnSpc>
                        <a:spcBef>
                          <a:spcPts val="0"/>
                        </a:spcBef>
                        <a:spcAft>
                          <a:spcPts val="0"/>
                        </a:spcAft>
                      </a:pPr>
                      <a:r>
                        <a:rPr lang="en-US" sz="1000">
                          <a:effectLst/>
                        </a:rPr>
                        <a:t>December 2017 </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a:effectLst/>
                        </a:rPr>
                        <a:t>1 workshop offered</a:t>
                      </a:r>
                      <a:endParaRPr lang="en-US" sz="1100">
                        <a:effectLst/>
                        <a:latin typeface="Calibri"/>
                        <a:ea typeface="Times New Roman"/>
                        <a:cs typeface="Times New Roman"/>
                      </a:endParaRPr>
                    </a:p>
                  </a:txBody>
                  <a:tcPr marL="66847" marR="66847" marT="0" marB="0"/>
                </a:tc>
                <a:tc>
                  <a:txBody>
                    <a:bodyPr/>
                    <a:lstStyle/>
                    <a:p>
                      <a:pPr marL="0" marR="0" algn="ctr">
                        <a:lnSpc>
                          <a:spcPct val="115000"/>
                        </a:lnSpc>
                        <a:spcBef>
                          <a:spcPts val="0"/>
                        </a:spcBef>
                        <a:spcAft>
                          <a:spcPts val="0"/>
                        </a:spcAft>
                      </a:pPr>
                      <a:r>
                        <a:rPr lang="en-US" sz="1000" dirty="0">
                          <a:effectLst/>
                        </a:rPr>
                        <a:t>Enhanced knowledge of innovation strategies </a:t>
                      </a:r>
                      <a:endParaRPr lang="en-US" sz="1100" dirty="0">
                        <a:effectLst/>
                        <a:latin typeface="Calibri"/>
                        <a:ea typeface="Times New Roman"/>
                        <a:cs typeface="Times New Roman"/>
                      </a:endParaRPr>
                    </a:p>
                  </a:txBody>
                  <a:tcPr marL="66847" marR="66847" marT="0" marB="0"/>
                </a:tc>
              </a:tr>
            </a:tbl>
          </a:graphicData>
        </a:graphic>
      </p:graphicFrame>
    </p:spTree>
    <p:extLst>
      <p:ext uri="{BB962C8B-B14F-4D97-AF65-F5344CB8AC3E}">
        <p14:creationId xmlns:p14="http://schemas.microsoft.com/office/powerpoint/2010/main" val="228583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Induction Ceremony</a:t>
            </a:r>
          </a:p>
          <a:p>
            <a:pPr algn="ctr"/>
            <a:r>
              <a:rPr lang="en-US" dirty="0" smtClean="0"/>
              <a:t>Lunch</a:t>
            </a:r>
          </a:p>
          <a:p>
            <a:pPr algn="ctr"/>
            <a:r>
              <a:rPr lang="en-US" dirty="0" smtClean="0"/>
              <a:t>Highlights of Campus AFC Activities</a:t>
            </a:r>
          </a:p>
          <a:p>
            <a:pPr algn="ctr"/>
            <a:r>
              <a:rPr lang="en-US" dirty="0" smtClean="0"/>
              <a:t>Executive Board Meeting</a:t>
            </a:r>
            <a:endParaRPr lang="en-US" dirty="0"/>
          </a:p>
        </p:txBody>
      </p:sp>
      <p:sp>
        <p:nvSpPr>
          <p:cNvPr id="3" name="Title 2"/>
          <p:cNvSpPr>
            <a:spLocks noGrp="1"/>
          </p:cNvSpPr>
          <p:nvPr>
            <p:ph type="title"/>
          </p:nvPr>
        </p:nvSpPr>
        <p:spPr/>
        <p:txBody>
          <a:bodyPr/>
          <a:lstStyle/>
          <a:p>
            <a:r>
              <a:rPr lang="en-US" dirty="0" smtClean="0"/>
              <a:t>Welcome </a:t>
            </a:r>
            <a:endParaRPr lang="en-US" dirty="0"/>
          </a:p>
        </p:txBody>
      </p:sp>
    </p:spTree>
    <p:extLst>
      <p:ext uri="{BB962C8B-B14F-4D97-AF65-F5344CB8AC3E}">
        <p14:creationId xmlns:p14="http://schemas.microsoft.com/office/powerpoint/2010/main" val="380184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http://www.myafchome.org/assets/site/afclogo.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900" y="2667000"/>
            <a:ext cx="5334000" cy="2495550"/>
          </a:xfrm>
          <a:prstGeom prst="rect">
            <a:avLst/>
          </a:prstGeom>
          <a:noFill/>
          <a:ln>
            <a:noFill/>
          </a:ln>
        </p:spPr>
      </p:pic>
      <p:pic>
        <p:nvPicPr>
          <p:cNvPr id="5" name="Picture 4" descr="cid:image003.jpg@01D0FF53.088644D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4600" y="533400"/>
            <a:ext cx="4038600" cy="838200"/>
          </a:xfrm>
          <a:prstGeom prst="rect">
            <a:avLst/>
          </a:prstGeom>
          <a:noFill/>
          <a:ln>
            <a:noFill/>
          </a:ln>
        </p:spPr>
      </p:pic>
    </p:spTree>
    <p:extLst>
      <p:ext uri="{BB962C8B-B14F-4D97-AF65-F5344CB8AC3E}">
        <p14:creationId xmlns:p14="http://schemas.microsoft.com/office/powerpoint/2010/main" val="139169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algn="ctr"/>
            <a:endParaRPr lang="en-US" dirty="0" smtClean="0"/>
          </a:p>
          <a:p>
            <a:pPr marL="0" indent="0" algn="ctr">
              <a:buNone/>
            </a:pPr>
            <a:endParaRPr lang="en-US" dirty="0"/>
          </a:p>
        </p:txBody>
      </p:sp>
      <p:sp>
        <p:nvSpPr>
          <p:cNvPr id="3" name="Title 2"/>
          <p:cNvSpPr>
            <a:spLocks noGrp="1"/>
          </p:cNvSpPr>
          <p:nvPr>
            <p:ph type="title"/>
          </p:nvPr>
        </p:nvSpPr>
        <p:spPr>
          <a:xfrm>
            <a:off x="457200" y="338328"/>
            <a:ext cx="8229600" cy="1109472"/>
          </a:xfrm>
        </p:spPr>
        <p:txBody>
          <a:bodyPr/>
          <a:lstStyle/>
          <a:p>
            <a:r>
              <a:rPr lang="en-US" dirty="0" smtClean="0"/>
              <a:t>MDC AFC OFFICERS</a:t>
            </a:r>
            <a:endParaRPr lang="en-US" dirty="0"/>
          </a:p>
        </p:txBody>
      </p:sp>
      <p:pic>
        <p:nvPicPr>
          <p:cNvPr id="4" name="Picture 3" descr="cid:image003.jpg@01D0FF53.088644D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00800" y="1219200"/>
            <a:ext cx="1905000" cy="1066800"/>
          </a:xfrm>
          <a:prstGeom prst="rect">
            <a:avLst/>
          </a:prstGeom>
          <a:noFill/>
          <a:ln>
            <a:noFill/>
          </a:ln>
        </p:spPr>
      </p:pic>
      <p:sp>
        <p:nvSpPr>
          <p:cNvPr id="5" name="Rectangle 4"/>
          <p:cNvSpPr/>
          <p:nvPr/>
        </p:nvSpPr>
        <p:spPr>
          <a:xfrm>
            <a:off x="1600200" y="2404546"/>
            <a:ext cx="5791200" cy="1754326"/>
          </a:xfrm>
          <a:prstGeom prst="rect">
            <a:avLst/>
          </a:prstGeom>
        </p:spPr>
        <p:txBody>
          <a:bodyPr wrap="square">
            <a:spAutoFit/>
          </a:bodyPr>
          <a:lstStyle/>
          <a:p>
            <a:pPr algn="ctr"/>
            <a:r>
              <a:rPr lang="en-US" b="1" dirty="0"/>
              <a:t>Miami Dade College Chapter</a:t>
            </a:r>
            <a:br>
              <a:rPr lang="en-US" b="1" dirty="0"/>
            </a:br>
            <a:r>
              <a:rPr lang="en-US" b="1" dirty="0"/>
              <a:t>Association of Florida Colleges 2017 Executive Board Officers Elected</a:t>
            </a:r>
            <a:endParaRPr lang="en-US" dirty="0"/>
          </a:p>
          <a:p>
            <a:pPr algn="ctr"/>
            <a:r>
              <a:rPr lang="en-US" b="1" dirty="0"/>
              <a:t>Chapter President – </a:t>
            </a:r>
            <a:r>
              <a:rPr lang="en-US" dirty="0"/>
              <a:t>Mark L. Johnson</a:t>
            </a:r>
            <a:br>
              <a:rPr lang="en-US" dirty="0"/>
            </a:br>
            <a:r>
              <a:rPr lang="en-US" b="1" dirty="0"/>
              <a:t>Chapter Secretary – </a:t>
            </a:r>
            <a:r>
              <a:rPr lang="en-US" dirty="0"/>
              <a:t>Carol Wynter</a:t>
            </a:r>
            <a:r>
              <a:rPr lang="en-US" b="1" dirty="0"/>
              <a:t/>
            </a:r>
            <a:br>
              <a:rPr lang="en-US" b="1" dirty="0"/>
            </a:br>
            <a:r>
              <a:rPr lang="en-US" b="1" dirty="0"/>
              <a:t>Chapter Membership Chair – </a:t>
            </a:r>
            <a:r>
              <a:rPr lang="en-US" dirty="0"/>
              <a:t>Daniella G. Pierre</a:t>
            </a:r>
          </a:p>
        </p:txBody>
      </p:sp>
    </p:spTree>
    <p:extLst>
      <p:ext uri="{BB962C8B-B14F-4D97-AF65-F5344CB8AC3E}">
        <p14:creationId xmlns:p14="http://schemas.microsoft.com/office/powerpoint/2010/main" val="212560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876800"/>
          </a:xfrm>
        </p:spPr>
        <p:txBody>
          <a:bodyPr>
            <a:normAutofit/>
          </a:bodyPr>
          <a:lstStyle/>
          <a:p>
            <a:r>
              <a:rPr lang="en-US" sz="1100" b="1" i="1" u="sng" dirty="0"/>
              <a:t>Hialeah </a:t>
            </a:r>
            <a:r>
              <a:rPr lang="en-US" sz="1100" b="1" i="1" u="sng" dirty="0" smtClean="0"/>
              <a:t>Campus</a:t>
            </a:r>
            <a:endParaRPr lang="en-US" sz="1100" dirty="0"/>
          </a:p>
          <a:p>
            <a:pPr marL="0" indent="0">
              <a:buNone/>
            </a:pPr>
            <a:r>
              <a:rPr lang="en-US" sz="1100" dirty="0" smtClean="0"/>
              <a:t>    	Campus VP - Gloria Kitchen			</a:t>
            </a:r>
            <a:br>
              <a:rPr lang="en-US" sz="1100" dirty="0" smtClean="0"/>
            </a:br>
            <a:r>
              <a:rPr lang="en-US" sz="1100" dirty="0" smtClean="0"/>
              <a:t>	Secretary - TBA</a:t>
            </a:r>
            <a:br>
              <a:rPr lang="en-US" sz="1100" dirty="0" smtClean="0"/>
            </a:br>
            <a:r>
              <a:rPr lang="en-US" sz="1100" dirty="0" smtClean="0"/>
              <a:t>	Membership Chair - TBA</a:t>
            </a:r>
            <a:br>
              <a:rPr lang="en-US" sz="1100" dirty="0" smtClean="0"/>
            </a:br>
            <a:r>
              <a:rPr lang="en-US" sz="1100" dirty="0" smtClean="0"/>
              <a:t>	Treasurer - Aimee Lorenzzi			</a:t>
            </a:r>
          </a:p>
          <a:p>
            <a:r>
              <a:rPr lang="en-US" sz="1100" b="1" i="1" u="sng" dirty="0"/>
              <a:t>Medical Campus</a:t>
            </a:r>
            <a:endParaRPr lang="en-US" sz="1100" dirty="0"/>
          </a:p>
          <a:p>
            <a:pPr marL="0" indent="0">
              <a:buNone/>
            </a:pPr>
            <a:r>
              <a:rPr lang="en-US" sz="1100" dirty="0" smtClean="0"/>
              <a:t>	Campus </a:t>
            </a:r>
            <a:r>
              <a:rPr lang="en-US" sz="1100" dirty="0"/>
              <a:t>VP - Carol Wynter</a:t>
            </a:r>
            <a:br>
              <a:rPr lang="en-US" sz="1100" dirty="0"/>
            </a:br>
            <a:r>
              <a:rPr lang="en-US" sz="1100" dirty="0" smtClean="0"/>
              <a:t>	Secretary </a:t>
            </a:r>
            <a:r>
              <a:rPr lang="en-US" sz="1100" dirty="0"/>
              <a:t>- Shantonise Butler</a:t>
            </a:r>
            <a:br>
              <a:rPr lang="en-US" sz="1100" dirty="0"/>
            </a:br>
            <a:r>
              <a:rPr lang="en-US" sz="1100" dirty="0" smtClean="0"/>
              <a:t>	Membership </a:t>
            </a:r>
            <a:r>
              <a:rPr lang="en-US" sz="1100" dirty="0"/>
              <a:t>Chair - Maria Denise Mera</a:t>
            </a:r>
            <a:br>
              <a:rPr lang="en-US" sz="1100" dirty="0"/>
            </a:br>
            <a:r>
              <a:rPr lang="en-US" sz="1100" dirty="0" smtClean="0"/>
              <a:t>	Treasurer </a:t>
            </a:r>
            <a:r>
              <a:rPr lang="en-US" sz="1100" dirty="0"/>
              <a:t>- Gwendolyn Gilbert</a:t>
            </a:r>
          </a:p>
          <a:p>
            <a:r>
              <a:rPr lang="en-US" sz="1100" b="1" i="1" u="sng" dirty="0"/>
              <a:t>Homestead Campus </a:t>
            </a:r>
            <a:endParaRPr lang="en-US" sz="1100" dirty="0"/>
          </a:p>
          <a:p>
            <a:pPr marL="0" indent="0">
              <a:buNone/>
            </a:pPr>
            <a:r>
              <a:rPr lang="en-US" sz="1100" dirty="0" smtClean="0"/>
              <a:t>	Campus </a:t>
            </a:r>
            <a:r>
              <a:rPr lang="en-US" sz="1100" dirty="0"/>
              <a:t>VP - Dr. Sophia Cummings </a:t>
            </a:r>
            <a:br>
              <a:rPr lang="en-US" sz="1100" dirty="0"/>
            </a:br>
            <a:r>
              <a:rPr lang="en-US" sz="1100" dirty="0" smtClean="0"/>
              <a:t>	Secretary – Lynne Arguelles</a:t>
            </a:r>
            <a:r>
              <a:rPr lang="en-US" sz="1100" dirty="0"/>
              <a:t/>
            </a:r>
            <a:br>
              <a:rPr lang="en-US" sz="1100" dirty="0"/>
            </a:br>
            <a:r>
              <a:rPr lang="en-US" sz="1100" dirty="0" smtClean="0"/>
              <a:t>	Membership </a:t>
            </a:r>
            <a:r>
              <a:rPr lang="en-US" sz="1100" dirty="0"/>
              <a:t>Chair </a:t>
            </a:r>
            <a:r>
              <a:rPr lang="en-US" sz="1100" dirty="0" smtClean="0"/>
              <a:t>– Maria Freeman</a:t>
            </a:r>
            <a:r>
              <a:rPr lang="en-US" sz="1100" dirty="0"/>
              <a:t/>
            </a:r>
            <a:br>
              <a:rPr lang="en-US" sz="1100" dirty="0"/>
            </a:br>
            <a:r>
              <a:rPr lang="en-US" sz="1100" dirty="0" smtClean="0"/>
              <a:t>	Treasurer </a:t>
            </a:r>
            <a:r>
              <a:rPr lang="en-US" sz="1100" dirty="0"/>
              <a:t>- Teri </a:t>
            </a:r>
            <a:r>
              <a:rPr lang="en-US" sz="1100" dirty="0" smtClean="0"/>
              <a:t>Forrest</a:t>
            </a:r>
          </a:p>
          <a:p>
            <a:r>
              <a:rPr lang="en-US" sz="1100" b="1" i="1" u="sng" dirty="0"/>
              <a:t>North Campus </a:t>
            </a:r>
            <a:endParaRPr lang="en-US" sz="1100" dirty="0"/>
          </a:p>
          <a:p>
            <a:pPr marL="0" indent="0">
              <a:buNone/>
            </a:pPr>
            <a:r>
              <a:rPr lang="en-US" sz="1100" dirty="0" smtClean="0"/>
              <a:t>	Campus </a:t>
            </a:r>
            <a:r>
              <a:rPr lang="en-US" sz="1100" dirty="0"/>
              <a:t>VP -  Daniella G. Pierre</a:t>
            </a:r>
            <a:br>
              <a:rPr lang="en-US" sz="1100" dirty="0"/>
            </a:br>
            <a:r>
              <a:rPr lang="en-US" sz="1100" dirty="0" smtClean="0"/>
              <a:t>	Secretary </a:t>
            </a:r>
            <a:r>
              <a:rPr lang="en-US" sz="1100" dirty="0"/>
              <a:t>-  Liliana Ramirez</a:t>
            </a:r>
            <a:br>
              <a:rPr lang="en-US" sz="1100" dirty="0"/>
            </a:br>
            <a:r>
              <a:rPr lang="en-US" sz="1100" dirty="0" smtClean="0"/>
              <a:t>	Membership </a:t>
            </a:r>
            <a:r>
              <a:rPr lang="en-US" sz="1100" dirty="0"/>
              <a:t>Chair - Roger Williams</a:t>
            </a:r>
            <a:br>
              <a:rPr lang="en-US" sz="1100" dirty="0"/>
            </a:br>
            <a:r>
              <a:rPr lang="en-US" sz="1100" dirty="0" smtClean="0"/>
              <a:t>	Treasurer </a:t>
            </a:r>
            <a:r>
              <a:rPr lang="en-US" sz="1100" dirty="0"/>
              <a:t>- Elsa </a:t>
            </a:r>
            <a:r>
              <a:rPr lang="en-US" sz="1100" dirty="0" smtClean="0"/>
              <a:t>Tanis</a:t>
            </a:r>
          </a:p>
          <a:p>
            <a:r>
              <a:rPr lang="en-US" sz="1100" b="1" i="1" u="sng" dirty="0"/>
              <a:t>Inter-American Campus </a:t>
            </a:r>
            <a:endParaRPr lang="en-US" sz="1100" dirty="0"/>
          </a:p>
          <a:p>
            <a:pPr marL="0" indent="0">
              <a:buNone/>
            </a:pPr>
            <a:r>
              <a:rPr lang="en-US" sz="1100" dirty="0" smtClean="0"/>
              <a:t>	Campus </a:t>
            </a:r>
            <a:r>
              <a:rPr lang="en-US" sz="1100" dirty="0"/>
              <a:t>VP - Dr. Shanika Taylor </a:t>
            </a:r>
          </a:p>
          <a:p>
            <a:pPr marL="0" indent="0">
              <a:buNone/>
            </a:pPr>
            <a:r>
              <a:rPr lang="en-US" sz="1100" dirty="0" smtClean="0"/>
              <a:t>	Secretary </a:t>
            </a:r>
            <a:r>
              <a:rPr lang="en-US" sz="1100" dirty="0"/>
              <a:t>- Zelda Rivas</a:t>
            </a:r>
          </a:p>
          <a:p>
            <a:pPr marL="0" indent="0">
              <a:buNone/>
            </a:pPr>
            <a:r>
              <a:rPr lang="en-US" sz="1100" dirty="0" smtClean="0"/>
              <a:t>	Membership </a:t>
            </a:r>
            <a:r>
              <a:rPr lang="en-US" sz="1100" dirty="0"/>
              <a:t>Chairperson - Clorinda Blanco </a:t>
            </a:r>
          </a:p>
          <a:p>
            <a:pPr marL="0" indent="0">
              <a:buNone/>
            </a:pPr>
            <a:r>
              <a:rPr lang="en-US" sz="1100" dirty="0" smtClean="0"/>
              <a:t>	Treasurer </a:t>
            </a:r>
            <a:r>
              <a:rPr lang="en-US" sz="1100" dirty="0"/>
              <a:t>- </a:t>
            </a:r>
            <a:r>
              <a:rPr lang="en-US" sz="1100" dirty="0" smtClean="0"/>
              <a:t>Amy </a:t>
            </a:r>
            <a:r>
              <a:rPr lang="en-US" sz="1100" dirty="0"/>
              <a:t>Blanco</a:t>
            </a:r>
          </a:p>
          <a:p>
            <a:pPr marL="0" indent="0">
              <a:buNone/>
            </a:pPr>
            <a:endParaRPr lang="en-US" sz="1100" dirty="0"/>
          </a:p>
        </p:txBody>
      </p:sp>
      <p:sp>
        <p:nvSpPr>
          <p:cNvPr id="3" name="Title 2"/>
          <p:cNvSpPr>
            <a:spLocks noGrp="1"/>
          </p:cNvSpPr>
          <p:nvPr>
            <p:ph type="title"/>
          </p:nvPr>
        </p:nvSpPr>
        <p:spPr/>
        <p:txBody>
          <a:bodyPr/>
          <a:lstStyle/>
          <a:p>
            <a:r>
              <a:rPr lang="en-US" dirty="0" smtClean="0"/>
              <a:t>Campus Officers</a:t>
            </a:r>
            <a:endParaRPr lang="en-US" dirty="0"/>
          </a:p>
        </p:txBody>
      </p:sp>
    </p:spTree>
    <p:extLst>
      <p:ext uri="{BB962C8B-B14F-4D97-AF65-F5344CB8AC3E}">
        <p14:creationId xmlns:p14="http://schemas.microsoft.com/office/powerpoint/2010/main" val="283377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100" b="1" i="1" u="sng" dirty="0"/>
              <a:t>West Campus </a:t>
            </a:r>
            <a:endParaRPr lang="en-US" sz="1100" dirty="0"/>
          </a:p>
          <a:p>
            <a:pPr marL="0" indent="0">
              <a:buNone/>
            </a:pPr>
            <a:r>
              <a:rPr lang="en-US" sz="1100" dirty="0" smtClean="0"/>
              <a:t>	Campus </a:t>
            </a:r>
            <a:r>
              <a:rPr lang="en-US" sz="1100" dirty="0"/>
              <a:t>VP -  Bertha Cabrera          </a:t>
            </a:r>
            <a:endParaRPr lang="en-US" sz="1100" dirty="0" smtClean="0"/>
          </a:p>
          <a:p>
            <a:pPr marL="0" indent="0">
              <a:buNone/>
            </a:pPr>
            <a:r>
              <a:rPr lang="en-US" sz="1100" dirty="0"/>
              <a:t>	</a:t>
            </a:r>
            <a:r>
              <a:rPr lang="en-US" sz="1100" dirty="0" smtClean="0"/>
              <a:t>Secretary </a:t>
            </a:r>
            <a:r>
              <a:rPr lang="en-US" sz="1100" dirty="0"/>
              <a:t>- </a:t>
            </a:r>
            <a:r>
              <a:rPr lang="en-US" sz="1100" b="1" dirty="0"/>
              <a:t> </a:t>
            </a:r>
            <a:r>
              <a:rPr lang="en-US" sz="1100" dirty="0"/>
              <a:t>Dr. Chantelle Macphee</a:t>
            </a:r>
            <a:r>
              <a:rPr lang="en-US" sz="1100" b="1" dirty="0"/>
              <a:t> </a:t>
            </a:r>
            <a:br>
              <a:rPr lang="en-US" sz="1100" b="1" dirty="0"/>
            </a:br>
            <a:r>
              <a:rPr lang="en-US" sz="1100" b="1" dirty="0" smtClean="0"/>
              <a:t>	</a:t>
            </a:r>
            <a:r>
              <a:rPr lang="en-US" sz="1100" dirty="0" smtClean="0"/>
              <a:t>Membership </a:t>
            </a:r>
            <a:r>
              <a:rPr lang="en-US" sz="1100" dirty="0"/>
              <a:t>Chair - Professor Jesse Carlo</a:t>
            </a:r>
            <a:br>
              <a:rPr lang="en-US" sz="1100" dirty="0"/>
            </a:br>
            <a:r>
              <a:rPr lang="en-US" sz="1100" dirty="0" smtClean="0"/>
              <a:t>	Treasurer </a:t>
            </a:r>
            <a:r>
              <a:rPr lang="en-US" sz="1100" dirty="0"/>
              <a:t>- Ericka </a:t>
            </a:r>
            <a:r>
              <a:rPr lang="en-US" sz="1100" dirty="0" smtClean="0"/>
              <a:t>Balladares</a:t>
            </a:r>
          </a:p>
          <a:p>
            <a:r>
              <a:rPr lang="en-US" sz="1100" b="1" i="1" u="sng" dirty="0"/>
              <a:t>Kendall Campus  </a:t>
            </a:r>
            <a:endParaRPr lang="en-US" sz="1100" dirty="0"/>
          </a:p>
          <a:p>
            <a:pPr marL="0" indent="0">
              <a:buNone/>
            </a:pPr>
            <a:r>
              <a:rPr lang="en-US" sz="1100" dirty="0" smtClean="0"/>
              <a:t>	Campus </a:t>
            </a:r>
            <a:r>
              <a:rPr lang="en-US" sz="1100" dirty="0"/>
              <a:t>VP - Theresa Jones</a:t>
            </a:r>
            <a:br>
              <a:rPr lang="en-US" sz="1100" dirty="0"/>
            </a:br>
            <a:r>
              <a:rPr lang="en-US" sz="1100" dirty="0" smtClean="0"/>
              <a:t>	Secretary </a:t>
            </a:r>
            <a:r>
              <a:rPr lang="en-US" sz="1100" dirty="0"/>
              <a:t>-  Karin Ann Miller</a:t>
            </a:r>
            <a:br>
              <a:rPr lang="en-US" sz="1100" dirty="0"/>
            </a:br>
            <a:r>
              <a:rPr lang="en-US" sz="1100" dirty="0" smtClean="0"/>
              <a:t>	Membership </a:t>
            </a:r>
            <a:r>
              <a:rPr lang="en-US" sz="1100" dirty="0"/>
              <a:t>Chair - Laurie Shapero</a:t>
            </a:r>
            <a:br>
              <a:rPr lang="en-US" sz="1100" dirty="0"/>
            </a:br>
            <a:r>
              <a:rPr lang="en-US" sz="1100" dirty="0" smtClean="0"/>
              <a:t>	Treasurer </a:t>
            </a:r>
            <a:r>
              <a:rPr lang="en-US" sz="1100" dirty="0"/>
              <a:t>- Dianne Valdivia</a:t>
            </a:r>
          </a:p>
          <a:p>
            <a:pPr marL="0" indent="0">
              <a:buNone/>
            </a:pPr>
            <a:r>
              <a:rPr lang="en-US" sz="1100" dirty="0"/>
              <a:t> </a:t>
            </a:r>
          </a:p>
          <a:p>
            <a:r>
              <a:rPr lang="en-US" sz="1100" b="1" i="1" u="sng" dirty="0" err="1"/>
              <a:t>Wolfson</a:t>
            </a:r>
            <a:r>
              <a:rPr lang="en-US" sz="1100" b="1" i="1" u="sng" dirty="0"/>
              <a:t> Campus </a:t>
            </a:r>
            <a:endParaRPr lang="en-US" sz="1100" dirty="0"/>
          </a:p>
          <a:p>
            <a:pPr marL="0" indent="0">
              <a:buNone/>
            </a:pPr>
            <a:r>
              <a:rPr lang="en-US" sz="1100" dirty="0" smtClean="0"/>
              <a:t>	Campus </a:t>
            </a:r>
            <a:r>
              <a:rPr lang="en-US" sz="1100" dirty="0"/>
              <a:t>VP - Tracey Bowen</a:t>
            </a:r>
            <a:br>
              <a:rPr lang="en-US" sz="1100" dirty="0"/>
            </a:br>
            <a:r>
              <a:rPr lang="en-US" sz="1100" dirty="0" smtClean="0"/>
              <a:t>	Secretary </a:t>
            </a:r>
            <a:r>
              <a:rPr lang="en-US" sz="1100" dirty="0"/>
              <a:t>- Professor Elizabeth Ramsay</a:t>
            </a:r>
            <a:br>
              <a:rPr lang="en-US" sz="1100" dirty="0"/>
            </a:br>
            <a:r>
              <a:rPr lang="en-US" sz="1100" dirty="0" smtClean="0"/>
              <a:t>	Membership </a:t>
            </a:r>
            <a:r>
              <a:rPr lang="en-US" sz="1100" dirty="0"/>
              <a:t>Chair - Jackie Peron</a:t>
            </a:r>
            <a:br>
              <a:rPr lang="en-US" sz="1100" dirty="0"/>
            </a:br>
            <a:r>
              <a:rPr lang="en-US" sz="1100" dirty="0" smtClean="0"/>
              <a:t>	Treasurer </a:t>
            </a:r>
            <a:r>
              <a:rPr lang="en-US" sz="1100" dirty="0"/>
              <a:t>- Jose Sanchez   </a:t>
            </a:r>
          </a:p>
          <a:p>
            <a:pPr marL="0" indent="0">
              <a:buNone/>
            </a:pPr>
            <a:endParaRPr lang="en-US" sz="1100" dirty="0"/>
          </a:p>
        </p:txBody>
      </p:sp>
      <p:sp>
        <p:nvSpPr>
          <p:cNvPr id="3" name="Title 2"/>
          <p:cNvSpPr>
            <a:spLocks noGrp="1"/>
          </p:cNvSpPr>
          <p:nvPr>
            <p:ph type="title"/>
          </p:nvPr>
        </p:nvSpPr>
        <p:spPr/>
        <p:txBody>
          <a:bodyPr/>
          <a:lstStyle/>
          <a:p>
            <a:r>
              <a:rPr lang="en-US" dirty="0"/>
              <a:t>Campus Officers</a:t>
            </a:r>
          </a:p>
        </p:txBody>
      </p:sp>
    </p:spTree>
    <p:extLst>
      <p:ext uri="{BB962C8B-B14F-4D97-AF65-F5344CB8AC3E}">
        <p14:creationId xmlns:p14="http://schemas.microsoft.com/office/powerpoint/2010/main" val="30439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4419599"/>
          </a:xfrm>
        </p:spPr>
        <p:txBody>
          <a:bodyPr>
            <a:normAutofit lnSpcReduction="10000"/>
          </a:bodyPr>
          <a:lstStyle/>
          <a:p>
            <a:r>
              <a:rPr lang="en-US" sz="1800" dirty="0" smtClean="0"/>
              <a:t>Increase Chapter </a:t>
            </a:r>
            <a:r>
              <a:rPr lang="en-US" sz="1800" dirty="0"/>
              <a:t>M</a:t>
            </a:r>
            <a:r>
              <a:rPr lang="en-US" sz="1800" dirty="0" smtClean="0"/>
              <a:t>embership by Ten Percent</a:t>
            </a:r>
          </a:p>
          <a:p>
            <a:pPr marL="0" indent="0">
              <a:buNone/>
            </a:pPr>
            <a:endParaRPr lang="en-US" sz="1800" dirty="0" smtClean="0"/>
          </a:p>
          <a:p>
            <a:r>
              <a:rPr lang="en-US" sz="1800" dirty="0" smtClean="0"/>
              <a:t>Establish and Open Communications With MDC’s College President and Administrative Team</a:t>
            </a:r>
          </a:p>
          <a:p>
            <a:pPr marL="0" indent="0">
              <a:buNone/>
            </a:pPr>
            <a:endParaRPr lang="en-US" sz="1800" dirty="0" smtClean="0"/>
          </a:p>
          <a:p>
            <a:r>
              <a:rPr lang="en-US" sz="1800" dirty="0" smtClean="0"/>
              <a:t>Advocacy Efforts – Support the Agenda of the </a:t>
            </a:r>
            <a:r>
              <a:rPr lang="en-US" sz="1800" dirty="0"/>
              <a:t> </a:t>
            </a:r>
            <a:r>
              <a:rPr lang="en-US" sz="1800" dirty="0" smtClean="0"/>
              <a:t>College-wide Legislative</a:t>
            </a:r>
          </a:p>
          <a:p>
            <a:endParaRPr lang="en-US" sz="1800" dirty="0" smtClean="0"/>
          </a:p>
          <a:p>
            <a:r>
              <a:rPr lang="en-US" sz="1800" dirty="0" smtClean="0"/>
              <a:t>Develop a Comprehensive Operational Plan to Include  AFC’s Mission : Advocacy, Professional Development, Networking, and Community Service</a:t>
            </a:r>
          </a:p>
          <a:p>
            <a:r>
              <a:rPr lang="en-US" sz="1800" dirty="0" smtClean="0"/>
              <a:t>Increase Active Involvement in Region V and at the State Level of AFC</a:t>
            </a:r>
          </a:p>
          <a:p>
            <a:r>
              <a:rPr lang="en-US" sz="1800" dirty="0" smtClean="0"/>
              <a:t>Seek Opportunities for Fund Raising to Support the Representation of MDC at AFC Annual Conferences and Meetings</a:t>
            </a:r>
          </a:p>
          <a:p>
            <a:pPr marL="0" indent="0">
              <a:buNone/>
            </a:pPr>
            <a:r>
              <a:rPr lang="en-US" dirty="0"/>
              <a:t> </a:t>
            </a:r>
            <a:r>
              <a:rPr lang="en-US" dirty="0" smtClean="0"/>
              <a:t>	</a:t>
            </a:r>
            <a:endParaRPr lang="en-US" dirty="0"/>
          </a:p>
        </p:txBody>
      </p:sp>
      <p:sp>
        <p:nvSpPr>
          <p:cNvPr id="3" name="Title 2"/>
          <p:cNvSpPr>
            <a:spLocks noGrp="1"/>
          </p:cNvSpPr>
          <p:nvPr>
            <p:ph type="title"/>
          </p:nvPr>
        </p:nvSpPr>
        <p:spPr/>
        <p:txBody>
          <a:bodyPr/>
          <a:lstStyle/>
          <a:p>
            <a:r>
              <a:rPr lang="en-US" dirty="0" smtClean="0"/>
              <a:t>AFC Goals for 2017</a:t>
            </a:r>
            <a:endParaRPr lang="en-US" dirty="0"/>
          </a:p>
        </p:txBody>
      </p:sp>
    </p:spTree>
    <p:extLst>
      <p:ext uri="{BB962C8B-B14F-4D97-AF65-F5344CB8AC3E}">
        <p14:creationId xmlns:p14="http://schemas.microsoft.com/office/powerpoint/2010/main" val="311049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85929"/>
            <a:ext cx="1828800" cy="1600200"/>
          </a:xfrm>
        </p:spPr>
      </p:pic>
      <p:sp>
        <p:nvSpPr>
          <p:cNvPr id="3" name="Title 2"/>
          <p:cNvSpPr>
            <a:spLocks noGrp="1"/>
          </p:cNvSpPr>
          <p:nvPr>
            <p:ph type="title"/>
          </p:nvPr>
        </p:nvSpPr>
        <p:spPr/>
        <p:txBody>
          <a:bodyPr/>
          <a:lstStyle/>
          <a:p>
            <a:r>
              <a:rPr lang="en-US" dirty="0" smtClean="0"/>
              <a:t>WHAT </a:t>
            </a:r>
            <a:r>
              <a:rPr lang="en-US" dirty="0" smtClean="0"/>
              <a:t>WE’VE </a:t>
            </a:r>
            <a:r>
              <a:rPr lang="en-US" dirty="0" smtClean="0"/>
              <a:t>DONE!</a:t>
            </a:r>
            <a:endParaRPr lang="en-US" dirty="0"/>
          </a:p>
        </p:txBody>
      </p:sp>
      <p:sp>
        <p:nvSpPr>
          <p:cNvPr id="8" name="Rectangle 7"/>
          <p:cNvSpPr/>
          <p:nvPr/>
        </p:nvSpPr>
        <p:spPr>
          <a:xfrm>
            <a:off x="838200" y="1981201"/>
            <a:ext cx="7391400" cy="4370427"/>
          </a:xfrm>
          <a:prstGeom prst="rect">
            <a:avLst/>
          </a:prstGeom>
        </p:spPr>
        <p:txBody>
          <a:bodyPr wrap="square">
            <a:spAutoFit/>
          </a:bodyPr>
          <a:lstStyle/>
          <a:p>
            <a:r>
              <a:rPr lang="en-US" b="1" dirty="0"/>
              <a:t>MDC Receives Florida Chancellor's Best Practice Award for Innovative Test Prep Boot </a:t>
            </a:r>
            <a:r>
              <a:rPr lang="en-US" b="1" dirty="0" smtClean="0"/>
              <a:t>Camp </a:t>
            </a:r>
            <a:r>
              <a:rPr lang="en-US" sz="1100" dirty="0" smtClean="0"/>
              <a:t>Miami </a:t>
            </a:r>
            <a:r>
              <a:rPr lang="en-US" sz="1100" dirty="0"/>
              <a:t>Dade College recently received a </a:t>
            </a:r>
            <a:r>
              <a:rPr lang="en-US" sz="1100" u="sng" dirty="0">
                <a:hlinkClick r:id="rId3"/>
              </a:rPr>
              <a:t>2013 Chancellor's Best Practice Award</a:t>
            </a:r>
            <a:r>
              <a:rPr lang="en-US" sz="1100" dirty="0"/>
              <a:t> from the Florida Department of Education for its </a:t>
            </a:r>
            <a:r>
              <a:rPr lang="en-US" sz="1100" u="sng" dirty="0">
                <a:hlinkClick r:id="rId4"/>
              </a:rPr>
              <a:t>Test Prep Boot Camp</a:t>
            </a:r>
            <a:r>
              <a:rPr lang="en-US" sz="1100" dirty="0"/>
              <a:t>. The award was presented during the Opening General Session of the Florida College System's 64th Annual Convention in Orlando. The week-long intensive Test Prep Boot Camp was created to help bolster students' Postsecondary Education Readiness Test (PERT) scores, and increase student academic readiness. </a:t>
            </a:r>
            <a:br>
              <a:rPr lang="en-US" sz="1100" dirty="0"/>
            </a:br>
            <a:r>
              <a:rPr lang="en-US" sz="1100" dirty="0"/>
              <a:t/>
            </a:r>
            <a:br>
              <a:rPr lang="en-US" sz="1100" dirty="0"/>
            </a:br>
            <a:r>
              <a:rPr lang="en-US" sz="1100" dirty="0"/>
              <a:t>Rolled out in 2012 and expanded in 2013, the program has served nearly 2,700 first-time-in-college students who placed below average on their initial PERT. Students arriving at MDC's Test Prep Boot Camp completed a diagnostic test to assess and personalize their week's coursework, and to identify any potential skill gaps. Customized computer learning modules offered targeted critical math, reading and writing skills to students. </a:t>
            </a:r>
            <a:br>
              <a:rPr lang="en-US" sz="1100" dirty="0"/>
            </a:br>
            <a:r>
              <a:rPr lang="en-US" sz="1100" dirty="0"/>
              <a:t/>
            </a:r>
            <a:br>
              <a:rPr lang="en-US" sz="1100" dirty="0"/>
            </a:br>
            <a:r>
              <a:rPr lang="en-US" sz="1100" dirty="0"/>
              <a:t>Pre- and post-Boot Camp surveys demonstrated that this intervention was successful in helping students improve their test scores. Forty-three percent of both math and reading students, and 51 percent of writing students, placed up at least one level after completing the Boot Camp. Students also overwhelmingly agreed that they learned new ideas or skills, and that instructors explained material clearly during the Boot Camps. Results from the 2012 Boot Camps also showed that students performed as well, or better, in the courses in which they successfully placed than students who had not participated in the Boot Camps. </a:t>
            </a:r>
            <a:br>
              <a:rPr lang="en-US" sz="1100" dirty="0"/>
            </a:br>
            <a:r>
              <a:rPr lang="en-US" sz="1100" dirty="0"/>
              <a:t/>
            </a:r>
            <a:br>
              <a:rPr lang="en-US" sz="1100" dirty="0"/>
            </a:br>
            <a:r>
              <a:rPr lang="en-US" sz="1100" dirty="0"/>
              <a:t>"We are extremely proud of the success of our Boot Camps," said Dr. Lenore Rodicio, MDC Vice Provost of </a:t>
            </a:r>
            <a:r>
              <a:rPr lang="en-US" sz="1100" u="sng" dirty="0">
                <a:hlinkClick r:id="rId5"/>
              </a:rPr>
              <a:t>Student Achievement Initiatives</a:t>
            </a:r>
            <a:r>
              <a:rPr lang="en-US" sz="1100" dirty="0"/>
              <a:t>. "Besides improving PERT scores and reducing the need for developmental coursework, these Boot Camps have demonstrated longer term implications for first-time college students. The Boot Camps help students address skill gaps early and seamlessly transition into the rigorous academic coursework they will encounter at MDC; this will hopefully lead to greater student achievement and increased degree completion in the long-run."</a:t>
            </a:r>
          </a:p>
        </p:txBody>
      </p:sp>
    </p:spTree>
    <p:extLst>
      <p:ext uri="{BB962C8B-B14F-4D97-AF65-F5344CB8AC3E}">
        <p14:creationId xmlns:p14="http://schemas.microsoft.com/office/powerpoint/2010/main" val="165338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338328"/>
            <a:ext cx="8178800" cy="2252472"/>
          </a:xfrm>
        </p:spPr>
        <p:txBody>
          <a:bodyPr>
            <a:normAutofit/>
          </a:bodyPr>
          <a:lstStyle/>
          <a:p>
            <a:r>
              <a:rPr lang="en-US" dirty="0" smtClean="0"/>
              <a:t>Kendall AFC’s Service Projects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657600"/>
            <a:ext cx="4064000" cy="304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3828649"/>
            <a:ext cx="2438730" cy="2876951"/>
          </a:xfrm>
          <a:prstGeom prst="rect">
            <a:avLst/>
          </a:prstGeom>
        </p:spPr>
      </p:pic>
    </p:spTree>
    <p:extLst>
      <p:ext uri="{BB962C8B-B14F-4D97-AF65-F5344CB8AC3E}">
        <p14:creationId xmlns:p14="http://schemas.microsoft.com/office/powerpoint/2010/main" val="2415545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131</TotalTime>
  <Words>516</Words>
  <Application>Microsoft Office PowerPoint</Application>
  <PresentationFormat>On-screen Show (4:3)</PresentationFormat>
  <Paragraphs>148</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Candara</vt:lpstr>
      <vt:lpstr>Symbol</vt:lpstr>
      <vt:lpstr>Times New Roman</vt:lpstr>
      <vt:lpstr>Waveform</vt:lpstr>
      <vt:lpstr>AFC INDUCTION CEREMONY  LUNCHEON  &amp; AFC EXECUTIVE  BOARD MEETING</vt:lpstr>
      <vt:lpstr>Welcome </vt:lpstr>
      <vt:lpstr>PowerPoint Presentation</vt:lpstr>
      <vt:lpstr>MDC AFC OFFICERS</vt:lpstr>
      <vt:lpstr>Campus Officers</vt:lpstr>
      <vt:lpstr>Campus Officers</vt:lpstr>
      <vt:lpstr>AFC Goals for 2017</vt:lpstr>
      <vt:lpstr>WHAT WE’VE DONE!</vt:lpstr>
      <vt:lpstr>Kendall AFC’s Service Projects </vt:lpstr>
      <vt:lpstr>Kendall AFC’s Protein Food Drive for  Eat Well, Do Well Finals Experience   Car Wash Basket for the United Way’s Silent Auction event  </vt:lpstr>
      <vt:lpstr>Upcoming Kendall Chapter Event</vt:lpstr>
      <vt:lpstr>Upcoming North Chapter Event</vt:lpstr>
      <vt:lpstr>Planning for Region V Annual Conference at Broward College</vt:lpstr>
      <vt:lpstr>North Chapter</vt:lpstr>
      <vt:lpstr>Kendall Chapter</vt:lpstr>
      <vt:lpstr>AFC MDC West</vt:lpstr>
      <vt:lpstr>Homestead Chapter</vt:lpstr>
      <vt:lpstr>Homestead Chapter</vt:lpstr>
    </vt:vector>
  </TitlesOfParts>
  <Company>Miami Dade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AFC INDUCTION CEREMONY  LUNCHEON  &amp; AFC EXECUTIVE  BOARD MEETING</dc:title>
  <dc:creator>Windows User</dc:creator>
  <cp:lastModifiedBy>Administrator</cp:lastModifiedBy>
  <cp:revision>20</cp:revision>
  <dcterms:created xsi:type="dcterms:W3CDTF">2017-01-30T16:20:35Z</dcterms:created>
  <dcterms:modified xsi:type="dcterms:W3CDTF">2017-04-29T20:07:08Z</dcterms:modified>
</cp:coreProperties>
</file>